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handoutMasters/handoutMaster1.xml" ContentType="application/vnd.openxmlformats-officedocument.presentationml.handoutMaster+xml"/>
  <Default Extension="pdf" ContentType="application/pdf"/>
  <Default Extension="gif" ContentType="image/gif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38700" cy="40252650"/>
  <p:notesSz cx="6858000" cy="9144000"/>
  <p:defaultTextStyle>
    <a:defPPr>
      <a:defRPr lang="it-IT"/>
    </a:defPPr>
    <a:lvl1pPr marL="0" algn="l" defTabSz="2038883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1pPr>
    <a:lvl2pPr marL="2038883" algn="l" defTabSz="2038883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2pPr>
    <a:lvl3pPr marL="4077767" algn="l" defTabSz="2038883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3pPr>
    <a:lvl4pPr marL="6116650" algn="l" defTabSz="2038883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4pPr>
    <a:lvl5pPr marL="8155534" algn="l" defTabSz="2038883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5pPr>
    <a:lvl6pPr marL="10194417" algn="l" defTabSz="2038883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6pPr>
    <a:lvl7pPr marL="12233300" algn="l" defTabSz="2038883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7pPr>
    <a:lvl8pPr marL="14272184" algn="l" defTabSz="2038883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8pPr>
    <a:lvl9pPr marL="16311067" algn="l" defTabSz="2038883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BBFF5E"/>
    <a:srgbClr val="568051"/>
    <a:srgbClr val="7B9A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9555" autoAdjust="0"/>
    <p:restoredTop sz="94660"/>
  </p:normalViewPr>
  <p:slideViewPr>
    <p:cSldViewPr snapToObjects="1">
      <p:cViewPr>
        <p:scale>
          <a:sx n="50" d="100"/>
          <a:sy n="50" d="100"/>
        </p:scale>
        <p:origin x="-464" y="-88"/>
      </p:cViewPr>
      <p:guideLst>
        <p:guide orient="horz" pos="12678"/>
        <p:guide pos="95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7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6C0E9-9E9A-C64C-AB83-65E0FB67F13C}" type="datetimeFigureOut">
              <a:rPr lang="it-IT" smtClean="0"/>
              <a:pPr/>
              <a:t>10/28/10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D96C5-F2D9-CB4F-88B2-2195CE1ACA2B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86DA1-6E45-4F4E-9AED-15DAFD5878DE}" type="datetimeFigureOut">
              <a:rPr lang="it-IT" smtClean="0"/>
              <a:pPr/>
              <a:t>10/28/10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1538" y="685800"/>
            <a:ext cx="2574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CF0ED-E7AC-8241-AFF8-EDB9B0FE2BED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903" y="12504414"/>
            <a:ext cx="25702895" cy="862823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5806" y="22809835"/>
            <a:ext cx="21167090" cy="102867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38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77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16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155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194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23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27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311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3D84-881C-4442-8115-483FB071C523}" type="datetimeFigureOut">
              <a:rPr lang="it-IT" smtClean="0"/>
              <a:pPr/>
              <a:t>10/28/10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7A074-3B93-A343-AE15-4219DABBAFE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3D84-881C-4442-8115-483FB071C523}" type="datetimeFigureOut">
              <a:rPr lang="it-IT" smtClean="0"/>
              <a:pPr/>
              <a:t>10/28/10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7A074-3B93-A343-AE15-4219DABBAFE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23057" y="1611976"/>
            <a:ext cx="6803707" cy="34345201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1936" y="1611976"/>
            <a:ext cx="19907144" cy="34345201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3D84-881C-4442-8115-483FB071C523}" type="datetimeFigureOut">
              <a:rPr lang="it-IT" smtClean="0"/>
              <a:pPr/>
              <a:t>10/28/10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7A074-3B93-A343-AE15-4219DABBAFE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3D84-881C-4442-8115-483FB071C523}" type="datetimeFigureOut">
              <a:rPr lang="it-IT" smtClean="0"/>
              <a:pPr/>
              <a:t>10/28/10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7A074-3B93-A343-AE15-4219DABBAFE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650" y="25866057"/>
            <a:ext cx="25702895" cy="7994624"/>
          </a:xfrm>
        </p:spPr>
        <p:txBody>
          <a:bodyPr anchor="t"/>
          <a:lstStyle>
            <a:lvl1pPr algn="l">
              <a:defRPr sz="178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8650" y="17060794"/>
            <a:ext cx="25702895" cy="8805264"/>
          </a:xfrm>
        </p:spPr>
        <p:txBody>
          <a:bodyPr anchor="b"/>
          <a:lstStyle>
            <a:lvl1pPr marL="0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1pPr>
            <a:lvl2pPr marL="2038883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4077767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3pPr>
            <a:lvl4pPr marL="611665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4pPr>
            <a:lvl5pPr marL="8155534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5pPr>
            <a:lvl6pPr marL="10194417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6pPr>
            <a:lvl7pPr marL="1223330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7pPr>
            <a:lvl8pPr marL="14272184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8pPr>
            <a:lvl9pPr marL="16311067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3D84-881C-4442-8115-483FB071C523}" type="datetimeFigureOut">
              <a:rPr lang="it-IT" smtClean="0"/>
              <a:pPr/>
              <a:t>10/28/10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7A074-3B93-A343-AE15-4219DABBAFE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1935" y="9392288"/>
            <a:ext cx="13355426" cy="26564888"/>
          </a:xfrm>
        </p:spPr>
        <p:txBody>
          <a:bodyPr/>
          <a:lstStyle>
            <a:lvl1pPr>
              <a:defRPr sz="12500"/>
            </a:lvl1pPr>
            <a:lvl2pPr>
              <a:defRPr sz="107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71339" y="9392288"/>
            <a:ext cx="13355426" cy="26564888"/>
          </a:xfrm>
        </p:spPr>
        <p:txBody>
          <a:bodyPr/>
          <a:lstStyle>
            <a:lvl1pPr>
              <a:defRPr sz="12500"/>
            </a:lvl1pPr>
            <a:lvl2pPr>
              <a:defRPr sz="107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3D84-881C-4442-8115-483FB071C523}" type="datetimeFigureOut">
              <a:rPr lang="it-IT" smtClean="0"/>
              <a:pPr/>
              <a:t>10/28/10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7A074-3B93-A343-AE15-4219DABBAFE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935" y="9010260"/>
            <a:ext cx="13360677" cy="3755048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38883" indent="0">
              <a:buNone/>
              <a:defRPr sz="8900" b="1"/>
            </a:lvl2pPr>
            <a:lvl3pPr marL="4077767" indent="0">
              <a:buNone/>
              <a:defRPr sz="8000" b="1"/>
            </a:lvl3pPr>
            <a:lvl4pPr marL="6116650" indent="0">
              <a:buNone/>
              <a:defRPr sz="7100" b="1"/>
            </a:lvl4pPr>
            <a:lvl5pPr marL="8155534" indent="0">
              <a:buNone/>
              <a:defRPr sz="7100" b="1"/>
            </a:lvl5pPr>
            <a:lvl6pPr marL="10194417" indent="0">
              <a:buNone/>
              <a:defRPr sz="7100" b="1"/>
            </a:lvl6pPr>
            <a:lvl7pPr marL="12233300" indent="0">
              <a:buNone/>
              <a:defRPr sz="7100" b="1"/>
            </a:lvl7pPr>
            <a:lvl8pPr marL="14272184" indent="0">
              <a:buNone/>
              <a:defRPr sz="7100" b="1"/>
            </a:lvl8pPr>
            <a:lvl9pPr marL="16311067" indent="0">
              <a:buNone/>
              <a:defRPr sz="71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935" y="12765309"/>
            <a:ext cx="13360677" cy="23191865"/>
          </a:xfrm>
        </p:spPr>
        <p:txBody>
          <a:bodyPr/>
          <a:lstStyle>
            <a:lvl1pPr>
              <a:defRPr sz="10700"/>
            </a:lvl1pPr>
            <a:lvl2pPr>
              <a:defRPr sz="8900"/>
            </a:lvl2pPr>
            <a:lvl3pPr>
              <a:defRPr sz="80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60842" y="9010260"/>
            <a:ext cx="13365925" cy="3755048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38883" indent="0">
              <a:buNone/>
              <a:defRPr sz="8900" b="1"/>
            </a:lvl2pPr>
            <a:lvl3pPr marL="4077767" indent="0">
              <a:buNone/>
              <a:defRPr sz="8000" b="1"/>
            </a:lvl3pPr>
            <a:lvl4pPr marL="6116650" indent="0">
              <a:buNone/>
              <a:defRPr sz="7100" b="1"/>
            </a:lvl4pPr>
            <a:lvl5pPr marL="8155534" indent="0">
              <a:buNone/>
              <a:defRPr sz="7100" b="1"/>
            </a:lvl5pPr>
            <a:lvl6pPr marL="10194417" indent="0">
              <a:buNone/>
              <a:defRPr sz="7100" b="1"/>
            </a:lvl6pPr>
            <a:lvl7pPr marL="12233300" indent="0">
              <a:buNone/>
              <a:defRPr sz="7100" b="1"/>
            </a:lvl7pPr>
            <a:lvl8pPr marL="14272184" indent="0">
              <a:buNone/>
              <a:defRPr sz="7100" b="1"/>
            </a:lvl8pPr>
            <a:lvl9pPr marL="16311067" indent="0">
              <a:buNone/>
              <a:defRPr sz="71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60842" y="12765309"/>
            <a:ext cx="13365925" cy="23191865"/>
          </a:xfrm>
        </p:spPr>
        <p:txBody>
          <a:bodyPr/>
          <a:lstStyle>
            <a:lvl1pPr>
              <a:defRPr sz="10700"/>
            </a:lvl1pPr>
            <a:lvl2pPr>
              <a:defRPr sz="8900"/>
            </a:lvl2pPr>
            <a:lvl3pPr>
              <a:defRPr sz="80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3D84-881C-4442-8115-483FB071C523}" type="datetimeFigureOut">
              <a:rPr lang="it-IT" smtClean="0"/>
              <a:pPr/>
              <a:t>10/28/10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7A074-3B93-A343-AE15-4219DABBAFE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3D84-881C-4442-8115-483FB071C523}" type="datetimeFigureOut">
              <a:rPr lang="it-IT" smtClean="0"/>
              <a:pPr/>
              <a:t>10/28/10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7A074-3B93-A343-AE15-4219DABBAFE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3D84-881C-4442-8115-483FB071C523}" type="datetimeFigureOut">
              <a:rPr lang="it-IT" smtClean="0"/>
              <a:pPr/>
              <a:t>10/28/10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7A074-3B93-A343-AE15-4219DABBAFE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937" y="1602652"/>
            <a:ext cx="9948324" cy="6820588"/>
          </a:xfrm>
        </p:spPr>
        <p:txBody>
          <a:bodyPr anchor="b"/>
          <a:lstStyle>
            <a:lvl1pPr algn="l">
              <a:defRPr sz="89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2492" y="1602655"/>
            <a:ext cx="16904273" cy="34354522"/>
          </a:xfrm>
        </p:spPr>
        <p:txBody>
          <a:bodyPr/>
          <a:lstStyle>
            <a:lvl1pPr>
              <a:defRPr sz="14300"/>
            </a:lvl1pPr>
            <a:lvl2pPr>
              <a:defRPr sz="12500"/>
            </a:lvl2pPr>
            <a:lvl3pPr>
              <a:defRPr sz="107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937" y="8423242"/>
            <a:ext cx="9948324" cy="27533934"/>
          </a:xfrm>
        </p:spPr>
        <p:txBody>
          <a:bodyPr/>
          <a:lstStyle>
            <a:lvl1pPr marL="0" indent="0">
              <a:buNone/>
              <a:defRPr sz="6200"/>
            </a:lvl1pPr>
            <a:lvl2pPr marL="2038883" indent="0">
              <a:buNone/>
              <a:defRPr sz="5400"/>
            </a:lvl2pPr>
            <a:lvl3pPr marL="4077767" indent="0">
              <a:buNone/>
              <a:defRPr sz="4500"/>
            </a:lvl3pPr>
            <a:lvl4pPr marL="6116650" indent="0">
              <a:buNone/>
              <a:defRPr sz="4000"/>
            </a:lvl4pPr>
            <a:lvl5pPr marL="8155534" indent="0">
              <a:buNone/>
              <a:defRPr sz="4000"/>
            </a:lvl5pPr>
            <a:lvl6pPr marL="10194417" indent="0">
              <a:buNone/>
              <a:defRPr sz="4000"/>
            </a:lvl6pPr>
            <a:lvl7pPr marL="12233300" indent="0">
              <a:buNone/>
              <a:defRPr sz="4000"/>
            </a:lvl7pPr>
            <a:lvl8pPr marL="14272184" indent="0">
              <a:buNone/>
              <a:defRPr sz="4000"/>
            </a:lvl8pPr>
            <a:lvl9pPr marL="16311067" indent="0">
              <a:buNone/>
              <a:defRPr sz="40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3D84-881C-4442-8115-483FB071C523}" type="datetimeFigureOut">
              <a:rPr lang="it-IT" smtClean="0"/>
              <a:pPr/>
              <a:t>10/28/10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7A074-3B93-A343-AE15-4219DABBAFE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997" y="28176856"/>
            <a:ext cx="18143220" cy="3326437"/>
          </a:xfrm>
        </p:spPr>
        <p:txBody>
          <a:bodyPr anchor="b"/>
          <a:lstStyle>
            <a:lvl1pPr algn="l">
              <a:defRPr sz="89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26997" y="3596649"/>
            <a:ext cx="18143220" cy="24151590"/>
          </a:xfrm>
        </p:spPr>
        <p:txBody>
          <a:bodyPr/>
          <a:lstStyle>
            <a:lvl1pPr marL="0" indent="0">
              <a:buNone/>
              <a:defRPr sz="14300"/>
            </a:lvl1pPr>
            <a:lvl2pPr marL="2038883" indent="0">
              <a:buNone/>
              <a:defRPr sz="12500"/>
            </a:lvl2pPr>
            <a:lvl3pPr marL="4077767" indent="0">
              <a:buNone/>
              <a:defRPr sz="10700"/>
            </a:lvl3pPr>
            <a:lvl4pPr marL="6116650" indent="0">
              <a:buNone/>
              <a:defRPr sz="8900"/>
            </a:lvl4pPr>
            <a:lvl5pPr marL="8155534" indent="0">
              <a:buNone/>
              <a:defRPr sz="8900"/>
            </a:lvl5pPr>
            <a:lvl6pPr marL="10194417" indent="0">
              <a:buNone/>
              <a:defRPr sz="8900"/>
            </a:lvl6pPr>
            <a:lvl7pPr marL="12233300" indent="0">
              <a:buNone/>
              <a:defRPr sz="8900"/>
            </a:lvl7pPr>
            <a:lvl8pPr marL="14272184" indent="0">
              <a:buNone/>
              <a:defRPr sz="8900"/>
            </a:lvl8pPr>
            <a:lvl9pPr marL="16311067" indent="0">
              <a:buNone/>
              <a:defRPr sz="89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6997" y="31503293"/>
            <a:ext cx="18143220" cy="4724093"/>
          </a:xfrm>
        </p:spPr>
        <p:txBody>
          <a:bodyPr/>
          <a:lstStyle>
            <a:lvl1pPr marL="0" indent="0">
              <a:buNone/>
              <a:defRPr sz="6200"/>
            </a:lvl1pPr>
            <a:lvl2pPr marL="2038883" indent="0">
              <a:buNone/>
              <a:defRPr sz="5400"/>
            </a:lvl2pPr>
            <a:lvl3pPr marL="4077767" indent="0">
              <a:buNone/>
              <a:defRPr sz="4500"/>
            </a:lvl3pPr>
            <a:lvl4pPr marL="6116650" indent="0">
              <a:buNone/>
              <a:defRPr sz="4000"/>
            </a:lvl4pPr>
            <a:lvl5pPr marL="8155534" indent="0">
              <a:buNone/>
              <a:defRPr sz="4000"/>
            </a:lvl5pPr>
            <a:lvl6pPr marL="10194417" indent="0">
              <a:buNone/>
              <a:defRPr sz="4000"/>
            </a:lvl6pPr>
            <a:lvl7pPr marL="12233300" indent="0">
              <a:buNone/>
              <a:defRPr sz="4000"/>
            </a:lvl7pPr>
            <a:lvl8pPr marL="14272184" indent="0">
              <a:buNone/>
              <a:defRPr sz="4000"/>
            </a:lvl8pPr>
            <a:lvl9pPr marL="16311067" indent="0">
              <a:buNone/>
              <a:defRPr sz="40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3D84-881C-4442-8115-483FB071C523}" type="datetimeFigureOut">
              <a:rPr lang="it-IT" smtClean="0"/>
              <a:pPr/>
              <a:t>10/28/10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7A074-3B93-A343-AE15-4219DABBAFE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1936" y="1611973"/>
            <a:ext cx="27214830" cy="6708775"/>
          </a:xfrm>
          <a:prstGeom prst="rect">
            <a:avLst/>
          </a:prstGeom>
        </p:spPr>
        <p:txBody>
          <a:bodyPr vert="horz" lIns="407777" tIns="203888" rIns="407777" bIns="203888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936" y="9392288"/>
            <a:ext cx="27214830" cy="26564888"/>
          </a:xfrm>
          <a:prstGeom prst="rect">
            <a:avLst/>
          </a:prstGeom>
        </p:spPr>
        <p:txBody>
          <a:bodyPr vert="horz" lIns="407777" tIns="203888" rIns="407777" bIns="203888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1936" y="37308247"/>
            <a:ext cx="7055697" cy="2143081"/>
          </a:xfrm>
          <a:prstGeom prst="rect">
            <a:avLst/>
          </a:prstGeom>
        </p:spPr>
        <p:txBody>
          <a:bodyPr vert="horz" lIns="407777" tIns="203888" rIns="407777" bIns="203888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83D84-881C-4442-8115-483FB071C523}" type="datetimeFigureOut">
              <a:rPr lang="it-IT" smtClean="0"/>
              <a:pPr/>
              <a:t>10/28/10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31556" y="37308247"/>
            <a:ext cx="9575589" cy="2143081"/>
          </a:xfrm>
          <a:prstGeom prst="rect">
            <a:avLst/>
          </a:prstGeom>
        </p:spPr>
        <p:txBody>
          <a:bodyPr vert="horz" lIns="407777" tIns="203888" rIns="407777" bIns="203888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71069" y="37308247"/>
            <a:ext cx="7055697" cy="2143081"/>
          </a:xfrm>
          <a:prstGeom prst="rect">
            <a:avLst/>
          </a:prstGeom>
        </p:spPr>
        <p:txBody>
          <a:bodyPr vert="horz" lIns="407777" tIns="203888" rIns="407777" bIns="203888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7A074-3B93-A343-AE15-4219DABBAFE7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2038883" rtl="0" eaLnBrk="1" latinLnBrk="0" hangingPunct="1">
        <a:spcBef>
          <a:spcPct val="0"/>
        </a:spcBef>
        <a:buNone/>
        <a:defRPr sz="19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9163" indent="-1529163" algn="l" defTabSz="2038883" rtl="0" eaLnBrk="1" latinLnBrk="0" hangingPunct="1">
        <a:spcBef>
          <a:spcPct val="20000"/>
        </a:spcBef>
        <a:buFont typeface="Arial"/>
        <a:buChar char="•"/>
        <a:defRPr sz="14300" kern="1200">
          <a:solidFill>
            <a:schemeClr val="tx1"/>
          </a:solidFill>
          <a:latin typeface="+mn-lt"/>
          <a:ea typeface="+mn-ea"/>
          <a:cs typeface="+mn-cs"/>
        </a:defRPr>
      </a:lvl1pPr>
      <a:lvl2pPr marL="3313186" indent="-1274302" algn="l" defTabSz="2038883" rtl="0" eaLnBrk="1" latinLnBrk="0" hangingPunct="1">
        <a:spcBef>
          <a:spcPct val="20000"/>
        </a:spcBef>
        <a:buFont typeface="Arial"/>
        <a:buChar char="–"/>
        <a:defRPr sz="12500" kern="1200">
          <a:solidFill>
            <a:schemeClr val="tx1"/>
          </a:solidFill>
          <a:latin typeface="+mn-lt"/>
          <a:ea typeface="+mn-ea"/>
          <a:cs typeface="+mn-cs"/>
        </a:defRPr>
      </a:lvl2pPr>
      <a:lvl3pPr marL="5097209" indent="-1019442" algn="l" defTabSz="2038883" rtl="0" eaLnBrk="1" latinLnBrk="0" hangingPunct="1">
        <a:spcBef>
          <a:spcPct val="20000"/>
        </a:spcBef>
        <a:buFont typeface="Arial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3pPr>
      <a:lvl4pPr marL="7136092" indent="-1019442" algn="l" defTabSz="2038883" rtl="0" eaLnBrk="1" latinLnBrk="0" hangingPunct="1">
        <a:spcBef>
          <a:spcPct val="20000"/>
        </a:spcBef>
        <a:buFont typeface="Arial"/>
        <a:buChar char="–"/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174975" indent="-1019442" algn="l" defTabSz="2038883" rtl="0" eaLnBrk="1" latinLnBrk="0" hangingPunct="1">
        <a:spcBef>
          <a:spcPct val="20000"/>
        </a:spcBef>
        <a:buFont typeface="Arial"/>
        <a:buChar char="»"/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213859" indent="-1019442" algn="l" defTabSz="2038883" rtl="0" eaLnBrk="1" latinLnBrk="0" hangingPunct="1">
        <a:spcBef>
          <a:spcPct val="20000"/>
        </a:spcBef>
        <a:buFont typeface="Arial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252742" indent="-1019442" algn="l" defTabSz="2038883" rtl="0" eaLnBrk="1" latinLnBrk="0" hangingPunct="1">
        <a:spcBef>
          <a:spcPct val="20000"/>
        </a:spcBef>
        <a:buFont typeface="Arial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291626" indent="-1019442" algn="l" defTabSz="2038883" rtl="0" eaLnBrk="1" latinLnBrk="0" hangingPunct="1">
        <a:spcBef>
          <a:spcPct val="20000"/>
        </a:spcBef>
        <a:buFont typeface="Arial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7330509" indent="-1019442" algn="l" defTabSz="2038883" rtl="0" eaLnBrk="1" latinLnBrk="0" hangingPunct="1">
        <a:spcBef>
          <a:spcPct val="20000"/>
        </a:spcBef>
        <a:buFont typeface="Arial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2038883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1pPr>
      <a:lvl2pPr marL="2038883" algn="l" defTabSz="2038883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4077767" algn="l" defTabSz="2038883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116650" algn="l" defTabSz="2038883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55534" algn="l" defTabSz="2038883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194417" algn="l" defTabSz="2038883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2233300" algn="l" defTabSz="2038883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4272184" algn="l" defTabSz="2038883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6311067" algn="l" defTabSz="2038883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4" Type="http://schemas.openxmlformats.org/officeDocument/2006/relationships/image" Target="../media/image18.pdf"/><Relationship Id="rId25" Type="http://schemas.openxmlformats.org/officeDocument/2006/relationships/image" Target="../media/image24.png"/><Relationship Id="rId8" Type="http://schemas.openxmlformats.org/officeDocument/2006/relationships/image" Target="../media/image6.pdf"/><Relationship Id="rId13" Type="http://schemas.openxmlformats.org/officeDocument/2006/relationships/image" Target="../media/image121.png"/><Relationship Id="rId10" Type="http://schemas.openxmlformats.org/officeDocument/2006/relationships/image" Target="../media/image7.pdf"/><Relationship Id="rId12" Type="http://schemas.openxmlformats.org/officeDocument/2006/relationships/image" Target="../media/image8.pdf"/><Relationship Id="rId17" Type="http://schemas.openxmlformats.org/officeDocument/2006/relationships/image" Target="../media/image12.png"/><Relationship Id="rId9" Type="http://schemas.openxmlformats.org/officeDocument/2006/relationships/image" Target="../media/image8.png"/><Relationship Id="rId18" Type="http://schemas.openxmlformats.org/officeDocument/2006/relationships/image" Target="../media/image13.gif"/><Relationship Id="rId3" Type="http://schemas.openxmlformats.org/officeDocument/2006/relationships/image" Target="../media/image2.png"/><Relationship Id="rId27" Type="http://schemas.openxmlformats.org/officeDocument/2006/relationships/image" Target="../media/image26.png"/><Relationship Id="rId14" Type="http://schemas.openxmlformats.org/officeDocument/2006/relationships/image" Target="../media/image9.png"/><Relationship Id="rId23" Type="http://schemas.openxmlformats.org/officeDocument/2006/relationships/image" Target="../media/image17.png"/><Relationship Id="rId4" Type="http://schemas.openxmlformats.org/officeDocument/2006/relationships/image" Target="../media/image3.jpeg"/><Relationship Id="rId28" Type="http://schemas.openxmlformats.org/officeDocument/2006/relationships/image" Target="../media/image20.jpeg"/><Relationship Id="rId26" Type="http://schemas.openxmlformats.org/officeDocument/2006/relationships/image" Target="../media/image19.pdf"/><Relationship Id="rId11" Type="http://schemas.openxmlformats.org/officeDocument/2006/relationships/image" Target="../media/image10.png"/><Relationship Id="rId6" Type="http://schemas.openxmlformats.org/officeDocument/2006/relationships/image" Target="../media/image5.pdf"/><Relationship Id="rId16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10.gif"/><Relationship Id="rId19" Type="http://schemas.openxmlformats.org/officeDocument/2006/relationships/image" Target="../media/image14.png"/><Relationship Id="rId20" Type="http://schemas.openxmlformats.org/officeDocument/2006/relationships/image" Target="../media/image15.jpeg"/><Relationship Id="rId22" Type="http://schemas.openxmlformats.org/officeDocument/2006/relationships/image" Target="../media/image21.png"/><Relationship Id="rId21" Type="http://schemas.openxmlformats.org/officeDocument/2006/relationships/image" Target="../media/image16.pdf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20134934" y="11179432"/>
            <a:ext cx="9540000" cy="8836054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0"/>
            <a:tileRect/>
          </a:gradFill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6" name="Picture 35" descr="Schermata 2010-10-25 a 22.47.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1934" y="16221266"/>
            <a:ext cx="8294229" cy="344785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0"/>
            <a:tileRect/>
          </a:gradFill>
          <a:ln w="31750">
            <a:solidFill>
              <a:schemeClr val="bg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20399452" y="11331832"/>
            <a:ext cx="9045498" cy="4984493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it-IT" sz="2800" dirty="0" smtClean="0">
                <a:solidFill>
                  <a:prstClr val="black"/>
                </a:solidFill>
              </a:rPr>
              <a:t>The </a:t>
            </a:r>
            <a:r>
              <a:rPr lang="it-IT" sz="2800" dirty="0" err="1" smtClean="0">
                <a:solidFill>
                  <a:prstClr val="black"/>
                </a:solidFill>
              </a:rPr>
              <a:t>Transverse</a:t>
            </a:r>
            <a:r>
              <a:rPr lang="it-IT" sz="2800" dirty="0" smtClean="0">
                <a:solidFill>
                  <a:prstClr val="black"/>
                </a:solidFill>
              </a:rPr>
              <a:t> detector </a:t>
            </a:r>
            <a:r>
              <a:rPr lang="it-IT" sz="2800" dirty="0" err="1" smtClean="0">
                <a:solidFill>
                  <a:prstClr val="black"/>
                </a:solidFill>
              </a:rPr>
              <a:t>is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made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of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an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array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of</a:t>
            </a:r>
            <a:r>
              <a:rPr lang="it-IT" sz="2800" dirty="0" smtClean="0">
                <a:solidFill>
                  <a:prstClr val="black"/>
                </a:solidFill>
              </a:rPr>
              <a:t> 256 </a:t>
            </a:r>
            <a:r>
              <a:rPr lang="it-IT" sz="2800" dirty="0" err="1" smtClean="0">
                <a:solidFill>
                  <a:prstClr val="black"/>
                </a:solidFill>
              </a:rPr>
              <a:t>scintillating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fibers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coupled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to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Avalanche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PhotoDiodes</a:t>
            </a:r>
            <a:r>
              <a:rPr lang="it-IT" sz="2800" dirty="0" smtClean="0">
                <a:solidFill>
                  <a:prstClr val="black"/>
                </a:solidFill>
              </a:rPr>
              <a:t> (APD). </a:t>
            </a:r>
          </a:p>
          <a:p>
            <a:pPr lvl="0"/>
            <a:r>
              <a:rPr lang="it-IT" sz="2800" dirty="0" smtClean="0">
                <a:solidFill>
                  <a:prstClr val="black"/>
                </a:solidFill>
              </a:rPr>
              <a:t>The </a:t>
            </a:r>
            <a:r>
              <a:rPr lang="it-IT" sz="2800" dirty="0" err="1" smtClean="0">
                <a:solidFill>
                  <a:prstClr val="black"/>
                </a:solidFill>
              </a:rPr>
              <a:t>small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size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of</a:t>
            </a:r>
            <a:r>
              <a:rPr lang="it-IT" sz="2800" dirty="0" smtClean="0">
                <a:solidFill>
                  <a:prstClr val="black"/>
                </a:solidFill>
              </a:rPr>
              <a:t> the </a:t>
            </a:r>
            <a:r>
              <a:rPr lang="it-IT" sz="2800" dirty="0" err="1" smtClean="0">
                <a:solidFill>
                  <a:prstClr val="black"/>
                </a:solidFill>
              </a:rPr>
              <a:t>fibers</a:t>
            </a:r>
            <a:r>
              <a:rPr lang="it-IT" sz="2800" dirty="0" smtClean="0">
                <a:solidFill>
                  <a:prstClr val="black"/>
                </a:solidFill>
              </a:rPr>
              <a:t> (5X5mm) </a:t>
            </a:r>
            <a:r>
              <a:rPr lang="it-IT" sz="2800" dirty="0" err="1" smtClean="0">
                <a:solidFill>
                  <a:prstClr val="black"/>
                </a:solidFill>
              </a:rPr>
              <a:t>results</a:t>
            </a:r>
            <a:r>
              <a:rPr lang="it-IT" sz="2800" dirty="0" smtClean="0">
                <a:solidFill>
                  <a:prstClr val="black"/>
                </a:solidFill>
              </a:rPr>
              <a:t> in </a:t>
            </a:r>
            <a:r>
              <a:rPr lang="it-IT" sz="2800" dirty="0" err="1" smtClean="0">
                <a:solidFill>
                  <a:prstClr val="black"/>
                </a:solidFill>
              </a:rPr>
              <a:t>good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spatial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resolution</a:t>
            </a:r>
            <a:r>
              <a:rPr lang="it-IT" sz="2800" dirty="0" smtClean="0">
                <a:solidFill>
                  <a:prstClr val="black"/>
                </a:solidFill>
              </a:rPr>
              <a:t> and </a:t>
            </a:r>
            <a:r>
              <a:rPr lang="it-IT" sz="2800" dirty="0" err="1" smtClean="0">
                <a:solidFill>
                  <a:prstClr val="black"/>
                </a:solidFill>
              </a:rPr>
              <a:t>perfectly</a:t>
            </a:r>
            <a:r>
              <a:rPr lang="it-IT" sz="2800" dirty="0" smtClean="0">
                <a:solidFill>
                  <a:prstClr val="black"/>
                </a:solidFill>
              </a:rPr>
              <a:t> match APD sensitive area. </a:t>
            </a:r>
          </a:p>
          <a:p>
            <a:pPr lvl="0"/>
            <a:r>
              <a:rPr lang="it-IT" sz="2800" dirty="0" err="1" smtClean="0">
                <a:solidFill>
                  <a:prstClr val="black"/>
                </a:solidFill>
              </a:rPr>
              <a:t>Fiber</a:t>
            </a:r>
            <a:r>
              <a:rPr lang="it-IT" sz="2800" dirty="0" smtClean="0">
                <a:solidFill>
                  <a:prstClr val="black"/>
                </a:solidFill>
              </a:rPr>
              <a:t> light </a:t>
            </a:r>
            <a:r>
              <a:rPr lang="it-IT" sz="2800" dirty="0" err="1" smtClean="0">
                <a:solidFill>
                  <a:prstClr val="black"/>
                </a:solidFill>
              </a:rPr>
              <a:t>transmission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is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improved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using</a:t>
            </a:r>
            <a:r>
              <a:rPr lang="it-IT" sz="2800" dirty="0" smtClean="0">
                <a:solidFill>
                  <a:prstClr val="black"/>
                </a:solidFill>
              </a:rPr>
              <a:t> a </a:t>
            </a:r>
            <a:r>
              <a:rPr lang="it-IT" sz="2800" dirty="0" err="1" smtClean="0">
                <a:solidFill>
                  <a:prstClr val="black"/>
                </a:solidFill>
              </a:rPr>
              <a:t>reflective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coat</a:t>
            </a:r>
            <a:r>
              <a:rPr lang="it-IT" sz="2800" dirty="0" smtClean="0">
                <a:solidFill>
                  <a:prstClr val="black"/>
                </a:solidFill>
              </a:rPr>
              <a:t>. </a:t>
            </a:r>
          </a:p>
          <a:p>
            <a:pPr lvl="0"/>
            <a:r>
              <a:rPr lang="it-IT" sz="2800" dirty="0" err="1" smtClean="0">
                <a:solidFill>
                  <a:prstClr val="black"/>
                </a:solidFill>
              </a:rPr>
              <a:t>APDs</a:t>
            </a:r>
            <a:r>
              <a:rPr lang="it-IT" sz="2800" dirty="0" smtClean="0">
                <a:solidFill>
                  <a:prstClr val="black"/>
                </a:solidFill>
              </a:rPr>
              <a:t> are </a:t>
            </a:r>
            <a:r>
              <a:rPr lang="it-IT" sz="2800" dirty="0" err="1" smtClean="0">
                <a:solidFill>
                  <a:prstClr val="black"/>
                </a:solidFill>
              </a:rPr>
              <a:t>biassed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very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close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to</a:t>
            </a:r>
            <a:r>
              <a:rPr lang="it-IT" sz="2800" dirty="0" smtClean="0">
                <a:solidFill>
                  <a:prstClr val="black"/>
                </a:solidFill>
              </a:rPr>
              <a:t> the </a:t>
            </a:r>
            <a:r>
              <a:rPr lang="it-IT" sz="2800" dirty="0" err="1" smtClean="0">
                <a:solidFill>
                  <a:prstClr val="black"/>
                </a:solidFill>
              </a:rPr>
              <a:t>breakdown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voltage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to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obtain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order</a:t>
            </a:r>
            <a:r>
              <a:rPr lang="it-IT" sz="2800" dirty="0" smtClean="0">
                <a:solidFill>
                  <a:prstClr val="black"/>
                </a:solidFill>
              </a:rPr>
              <a:t> 10</a:t>
            </a:r>
            <a:r>
              <a:rPr lang="it-IT" sz="2800" baseline="30000" dirty="0" smtClean="0">
                <a:solidFill>
                  <a:prstClr val="black"/>
                </a:solidFill>
              </a:rPr>
              <a:t>3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gains</a:t>
            </a:r>
            <a:r>
              <a:rPr lang="it-IT" sz="2800" dirty="0" smtClean="0">
                <a:solidFill>
                  <a:prstClr val="black"/>
                </a:solidFill>
              </a:rPr>
              <a:t>.</a:t>
            </a:r>
          </a:p>
          <a:p>
            <a:r>
              <a:rPr lang="it-IT" sz="2800" dirty="0" err="1" smtClean="0">
                <a:solidFill>
                  <a:prstClr val="black"/>
                </a:solidFill>
              </a:rPr>
              <a:t>Frontend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electronics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is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mounted</a:t>
            </a:r>
            <a:r>
              <a:rPr lang="it-IT" sz="2800" dirty="0" smtClean="0">
                <a:solidFill>
                  <a:prstClr val="black"/>
                </a:solidFill>
              </a:rPr>
              <a:t> on detector: </a:t>
            </a:r>
            <a:r>
              <a:rPr lang="it-IT" sz="2800" dirty="0" err="1" smtClean="0">
                <a:solidFill>
                  <a:prstClr val="black"/>
                </a:solidFill>
              </a:rPr>
              <a:t>signals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from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bunches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of</a:t>
            </a:r>
            <a:r>
              <a:rPr lang="it-IT" sz="2800" dirty="0" smtClean="0">
                <a:solidFill>
                  <a:prstClr val="black"/>
                </a:solidFill>
              </a:rPr>
              <a:t> 16 </a:t>
            </a:r>
            <a:r>
              <a:rPr lang="it-IT" sz="2800" dirty="0" err="1" smtClean="0">
                <a:solidFill>
                  <a:prstClr val="black"/>
                </a:solidFill>
              </a:rPr>
              <a:t>adjacent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fibers</a:t>
            </a:r>
            <a:r>
              <a:rPr lang="it-IT" sz="2800" dirty="0" smtClean="0">
                <a:solidFill>
                  <a:prstClr val="black"/>
                </a:solidFill>
              </a:rPr>
              <a:t> are sent </a:t>
            </a:r>
            <a:r>
              <a:rPr lang="it-IT" sz="2800" dirty="0" err="1" smtClean="0">
                <a:solidFill>
                  <a:prstClr val="black"/>
                </a:solidFill>
              </a:rPr>
              <a:t>to</a:t>
            </a:r>
            <a:r>
              <a:rPr lang="it-IT" sz="2800" dirty="0" smtClean="0">
                <a:solidFill>
                  <a:prstClr val="black"/>
                </a:solidFill>
              </a:rPr>
              <a:t> trigger system, single </a:t>
            </a:r>
            <a:r>
              <a:rPr lang="it-IT" sz="2800" dirty="0" err="1" smtClean="0">
                <a:solidFill>
                  <a:prstClr val="black"/>
                </a:solidFill>
              </a:rPr>
              <a:t>fibers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signals</a:t>
            </a:r>
            <a:r>
              <a:rPr lang="it-IT" sz="2800" dirty="0" smtClean="0">
                <a:solidFill>
                  <a:prstClr val="black"/>
                </a:solidFill>
              </a:rPr>
              <a:t> are </a:t>
            </a:r>
            <a:r>
              <a:rPr lang="it-IT" sz="2800" dirty="0" err="1" smtClean="0">
                <a:solidFill>
                  <a:prstClr val="black"/>
                </a:solidFill>
              </a:rPr>
              <a:t>discriminated</a:t>
            </a:r>
            <a:r>
              <a:rPr lang="it-IT" sz="2800" dirty="0" smtClean="0">
                <a:solidFill>
                  <a:prstClr val="black"/>
                </a:solidFill>
              </a:rPr>
              <a:t> and </a:t>
            </a:r>
            <a:r>
              <a:rPr lang="it-IT" sz="2800" dirty="0" err="1" smtClean="0">
                <a:solidFill>
                  <a:prstClr val="black"/>
                </a:solidFill>
              </a:rPr>
              <a:t>provide</a:t>
            </a:r>
            <a:r>
              <a:rPr lang="it-IT" sz="2800" dirty="0" smtClean="0">
                <a:solidFill>
                  <a:prstClr val="black"/>
                </a:solidFill>
              </a:rPr>
              <a:t> offline </a:t>
            </a:r>
            <a:r>
              <a:rPr lang="it-IT" sz="2800" dirty="0" err="1" smtClean="0">
                <a:solidFill>
                  <a:prstClr val="black"/>
                </a:solidFill>
              </a:rPr>
              <a:t>hitmap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reconstruction</a:t>
            </a:r>
            <a:r>
              <a:rPr lang="it-IT" sz="2800" dirty="0" smtClean="0">
                <a:solidFill>
                  <a:prstClr val="black"/>
                </a:solidFill>
              </a:rPr>
              <a:t>. 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9251950" y="32394525"/>
            <a:ext cx="20438804" cy="741366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 w="76200" cap="flat" cmpd="tri">
            <a:solidFill>
              <a:srgbClr val="660066"/>
            </a:solidFill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TextBox 60"/>
          <p:cNvSpPr txBox="1"/>
          <p:nvPr/>
        </p:nvSpPr>
        <p:spPr>
          <a:xfrm>
            <a:off x="23426534" y="20916366"/>
            <a:ext cx="6295871" cy="11249559"/>
          </a:xfrm>
          <a:prstGeom prst="rect">
            <a:avLst/>
          </a:prstGeom>
          <a:solidFill>
            <a:srgbClr val="BBFF5E"/>
          </a:solidFill>
          <a:ln w="50800">
            <a:solidFill>
              <a:srgbClr val="0080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it-IT" sz="5000" dirty="0" smtClean="0">
                <a:latin typeface="Chalkboard"/>
              </a:rPr>
              <a:t>APD </a:t>
            </a:r>
            <a:r>
              <a:rPr lang="it-IT" sz="5000" dirty="0" err="1" smtClean="0">
                <a:latin typeface="Chalkboard"/>
              </a:rPr>
              <a:t>signals</a:t>
            </a:r>
            <a:endParaRPr lang="it-IT" sz="5000" dirty="0" smtClean="0">
              <a:latin typeface="Chalkboard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256646" y="20916364"/>
            <a:ext cx="14093688" cy="1124956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39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it-IT" sz="5000" dirty="0" err="1" smtClean="0">
                <a:latin typeface="Chalkboard"/>
              </a:rPr>
              <a:t>Event</a:t>
            </a:r>
            <a:r>
              <a:rPr lang="it-IT" sz="5000" dirty="0" smtClean="0">
                <a:latin typeface="Chalkboard"/>
              </a:rPr>
              <a:t> </a:t>
            </a:r>
            <a:r>
              <a:rPr lang="it-IT" sz="5000" dirty="0" err="1" smtClean="0">
                <a:latin typeface="Chalkboard"/>
              </a:rPr>
              <a:t>reconstruction</a:t>
            </a:r>
            <a:r>
              <a:rPr lang="it-IT" sz="5000" dirty="0" smtClean="0">
                <a:latin typeface="Chalkboard"/>
              </a:rPr>
              <a:t> (offline </a:t>
            </a:r>
            <a:r>
              <a:rPr lang="it-IT" sz="5000" dirty="0" err="1" smtClean="0">
                <a:latin typeface="Chalkboard"/>
              </a:rPr>
              <a:t>performances</a:t>
            </a:r>
            <a:r>
              <a:rPr lang="it-IT" sz="5000" dirty="0" smtClean="0">
                <a:latin typeface="Chalkboard"/>
              </a:rPr>
              <a:t>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9550" y="20912572"/>
            <a:ext cx="8640000" cy="188733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 w="50800">
            <a:solidFill>
              <a:srgbClr val="00009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it-IT" sz="5000" dirty="0" smtClean="0">
                <a:latin typeface="Chalkboard"/>
              </a:rPr>
              <a:t>Trigger (online </a:t>
            </a:r>
            <a:r>
              <a:rPr lang="it-IT" sz="5000" dirty="0" err="1" smtClean="0">
                <a:latin typeface="Chalkboard"/>
              </a:rPr>
              <a:t>performances</a:t>
            </a:r>
            <a:r>
              <a:rPr lang="it-IT" sz="5000" dirty="0" smtClean="0">
                <a:latin typeface="Chalkboard"/>
              </a:rPr>
              <a:t>)</a:t>
            </a:r>
          </a:p>
          <a:p>
            <a:endParaRPr lang="it-IT" sz="5000" dirty="0" smtClean="0">
              <a:latin typeface="Apple Casual"/>
            </a:endParaRPr>
          </a:p>
          <a:p>
            <a:endParaRPr lang="it-IT" sz="5000" dirty="0" smtClean="0">
              <a:latin typeface="Apple Casual"/>
            </a:endParaRPr>
          </a:p>
          <a:p>
            <a:endParaRPr lang="it-IT" sz="5000" dirty="0" smtClean="0">
              <a:latin typeface="Apple Casual"/>
            </a:endParaRPr>
          </a:p>
          <a:p>
            <a:endParaRPr lang="it-IT" sz="5000" dirty="0" smtClean="0">
              <a:latin typeface="Apple Casual"/>
            </a:endParaRPr>
          </a:p>
          <a:p>
            <a:endParaRPr lang="it-IT" sz="5000" dirty="0" smtClean="0">
              <a:latin typeface="Apple Casual"/>
            </a:endParaRPr>
          </a:p>
          <a:p>
            <a:endParaRPr lang="it-IT" sz="5000" dirty="0" smtClean="0">
              <a:latin typeface="Apple Casual"/>
            </a:endParaRPr>
          </a:p>
          <a:p>
            <a:endParaRPr lang="it-IT" sz="5000" dirty="0" smtClean="0">
              <a:latin typeface="Apple Casual"/>
            </a:endParaRPr>
          </a:p>
          <a:p>
            <a:endParaRPr lang="it-IT" sz="5000" dirty="0" smtClean="0">
              <a:latin typeface="Apple Casual"/>
            </a:endParaRPr>
          </a:p>
          <a:p>
            <a:endParaRPr lang="it-IT" sz="5000" dirty="0" smtClean="0">
              <a:latin typeface="Apple Casual"/>
            </a:endParaRPr>
          </a:p>
          <a:p>
            <a:endParaRPr lang="it-IT" sz="5000" dirty="0" smtClean="0">
              <a:latin typeface="Apple Casual"/>
            </a:endParaRPr>
          </a:p>
          <a:p>
            <a:endParaRPr lang="it-IT" sz="5000" dirty="0" smtClean="0">
              <a:latin typeface="Apple Casual"/>
            </a:endParaRPr>
          </a:p>
          <a:p>
            <a:endParaRPr lang="it-IT" sz="5000" dirty="0" smtClean="0">
              <a:latin typeface="Apple Casual"/>
            </a:endParaRPr>
          </a:p>
          <a:p>
            <a:endParaRPr lang="it-IT" sz="5000" dirty="0" smtClean="0">
              <a:latin typeface="Apple Casual"/>
            </a:endParaRPr>
          </a:p>
          <a:p>
            <a:endParaRPr lang="it-IT" sz="5000" dirty="0" smtClean="0">
              <a:latin typeface="Apple Casual"/>
            </a:endParaRPr>
          </a:p>
          <a:p>
            <a:endParaRPr lang="it-IT" sz="5000" dirty="0" smtClean="0">
              <a:latin typeface="Apple Casual"/>
            </a:endParaRPr>
          </a:p>
          <a:p>
            <a:endParaRPr lang="it-IT" sz="5000" dirty="0" smtClean="0">
              <a:latin typeface="Apple Casual"/>
            </a:endParaRPr>
          </a:p>
          <a:p>
            <a:endParaRPr lang="it-IT" sz="5000" dirty="0" smtClean="0">
              <a:latin typeface="Apple Casual"/>
            </a:endParaRPr>
          </a:p>
          <a:p>
            <a:endParaRPr lang="it-IT" sz="5000" dirty="0" smtClean="0">
              <a:latin typeface="Apple Casual"/>
            </a:endParaRPr>
          </a:p>
          <a:p>
            <a:endParaRPr lang="it-IT" sz="5000" dirty="0" smtClean="0">
              <a:latin typeface="Apple Casual"/>
            </a:endParaRPr>
          </a:p>
          <a:p>
            <a:endParaRPr lang="it-IT" sz="5000" dirty="0" smtClean="0">
              <a:latin typeface="Apple Casual"/>
            </a:endParaRPr>
          </a:p>
          <a:p>
            <a:endParaRPr lang="it-IT" sz="5000" dirty="0" smtClean="0">
              <a:latin typeface="Apple Casual"/>
            </a:endParaRPr>
          </a:p>
          <a:p>
            <a:endParaRPr lang="it-IT" sz="5000" dirty="0" smtClean="0">
              <a:latin typeface="Apple Casual"/>
            </a:endParaRPr>
          </a:p>
          <a:p>
            <a:r>
              <a:rPr lang="it-IT" sz="5000" dirty="0" smtClean="0">
                <a:latin typeface="Apple Casual"/>
              </a:rPr>
              <a:t> </a:t>
            </a:r>
            <a:endParaRPr lang="it-IT" sz="5000" dirty="0">
              <a:latin typeface="Apple Casu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534" y="542926"/>
            <a:ext cx="29183216" cy="4401205"/>
          </a:xfrm>
          <a:prstGeom prst="rect">
            <a:avLst/>
          </a:prstGeom>
          <a:noFill/>
          <a:ln w="63500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</a:rPr>
              <a:t>The Timing </a:t>
            </a:r>
            <a:r>
              <a:rPr lang="it-IT" dirty="0" err="1" smtClean="0">
                <a:solidFill>
                  <a:srgbClr val="0000FF"/>
                </a:solidFill>
              </a:rPr>
              <a:t>Counter</a:t>
            </a:r>
            <a:r>
              <a:rPr lang="it-IT" dirty="0" smtClean="0">
                <a:solidFill>
                  <a:srgbClr val="0000FF"/>
                </a:solidFill>
              </a:rPr>
              <a:t> </a:t>
            </a:r>
            <a:r>
              <a:rPr lang="it-IT" dirty="0" err="1" smtClean="0">
                <a:solidFill>
                  <a:srgbClr val="0000FF"/>
                </a:solidFill>
              </a:rPr>
              <a:t>of</a:t>
            </a:r>
            <a:r>
              <a:rPr lang="it-IT" dirty="0" smtClean="0">
                <a:solidFill>
                  <a:srgbClr val="0000FF"/>
                </a:solidFill>
              </a:rPr>
              <a:t> the Meg </a:t>
            </a:r>
            <a:r>
              <a:rPr lang="it-IT" dirty="0" err="1" smtClean="0">
                <a:solidFill>
                  <a:srgbClr val="0000FF"/>
                </a:solidFill>
              </a:rPr>
              <a:t>Experiment</a:t>
            </a:r>
            <a:r>
              <a:rPr lang="it-IT" dirty="0" smtClean="0">
                <a:solidFill>
                  <a:srgbClr val="0000FF"/>
                </a:solidFill>
              </a:rPr>
              <a:t>:</a:t>
            </a:r>
          </a:p>
          <a:p>
            <a:pPr algn="ctr"/>
            <a:r>
              <a:rPr lang="it-IT" dirty="0" smtClean="0">
                <a:solidFill>
                  <a:srgbClr val="0000FF"/>
                </a:solidFill>
              </a:rPr>
              <a:t>design and </a:t>
            </a:r>
            <a:r>
              <a:rPr lang="it-IT" dirty="0" err="1" smtClean="0">
                <a:solidFill>
                  <a:srgbClr val="0000FF"/>
                </a:solidFill>
              </a:rPr>
              <a:t>commissioning</a:t>
            </a:r>
            <a:endParaRPr lang="it-IT" dirty="0" smtClean="0">
              <a:solidFill>
                <a:srgbClr val="0000FF"/>
              </a:solidFill>
            </a:endParaRPr>
          </a:p>
          <a:p>
            <a:pPr algn="ctr"/>
            <a:r>
              <a:rPr lang="it-IT" sz="4000" u="sng" dirty="0" smtClean="0">
                <a:solidFill>
                  <a:srgbClr val="0000FF"/>
                </a:solidFill>
              </a:rPr>
              <a:t>M. De </a:t>
            </a:r>
            <a:r>
              <a:rPr lang="it-IT" sz="4000" u="sng" dirty="0" err="1" smtClean="0">
                <a:solidFill>
                  <a:srgbClr val="0000FF"/>
                </a:solidFill>
              </a:rPr>
              <a:t>Gerone*</a:t>
            </a:r>
            <a:endParaRPr lang="it-IT" sz="4000" u="sng" dirty="0" smtClean="0">
              <a:solidFill>
                <a:srgbClr val="0000FF"/>
              </a:solidFill>
            </a:endParaRPr>
          </a:p>
          <a:p>
            <a:pPr algn="ctr"/>
            <a:r>
              <a:rPr lang="it-IT" sz="3200" dirty="0" smtClean="0">
                <a:solidFill>
                  <a:srgbClr val="0000FF"/>
                </a:solidFill>
              </a:rPr>
              <a:t>on </a:t>
            </a:r>
            <a:r>
              <a:rPr lang="it-IT" sz="3200" dirty="0" err="1" smtClean="0">
                <a:solidFill>
                  <a:srgbClr val="0000FF"/>
                </a:solidFill>
              </a:rPr>
              <a:t>behalf</a:t>
            </a:r>
            <a:r>
              <a:rPr lang="it-IT" sz="3200" dirty="0" smtClean="0">
                <a:solidFill>
                  <a:srgbClr val="0000FF"/>
                </a:solidFill>
              </a:rPr>
              <a:t> </a:t>
            </a:r>
            <a:r>
              <a:rPr lang="it-IT" sz="3200" dirty="0" err="1" smtClean="0">
                <a:solidFill>
                  <a:srgbClr val="0000FF"/>
                </a:solidFill>
              </a:rPr>
              <a:t>of</a:t>
            </a:r>
            <a:r>
              <a:rPr lang="it-IT" sz="3200" dirty="0" smtClean="0">
                <a:solidFill>
                  <a:srgbClr val="0000FF"/>
                </a:solidFill>
              </a:rPr>
              <a:t> the MEG Timing </a:t>
            </a:r>
            <a:r>
              <a:rPr lang="it-IT" sz="3200" dirty="0" err="1" smtClean="0">
                <a:solidFill>
                  <a:srgbClr val="0000FF"/>
                </a:solidFill>
              </a:rPr>
              <a:t>Counter</a:t>
            </a:r>
            <a:r>
              <a:rPr lang="it-IT" sz="3200" dirty="0" smtClean="0">
                <a:solidFill>
                  <a:srgbClr val="0000FF"/>
                </a:solidFill>
              </a:rPr>
              <a:t> Group</a:t>
            </a:r>
          </a:p>
          <a:p>
            <a:pPr algn="ctr"/>
            <a:r>
              <a:rPr lang="it-IT" sz="4000" dirty="0" err="1" smtClean="0">
                <a:solidFill>
                  <a:srgbClr val="0000FF"/>
                </a:solidFill>
              </a:rPr>
              <a:t>*INFN</a:t>
            </a:r>
            <a:r>
              <a:rPr lang="it-IT" sz="4000" dirty="0" smtClean="0">
                <a:solidFill>
                  <a:srgbClr val="0000FF"/>
                </a:solidFill>
              </a:rPr>
              <a:t> &amp; </a:t>
            </a:r>
            <a:r>
              <a:rPr lang="it-IT" sz="4000" dirty="0" err="1" smtClean="0">
                <a:solidFill>
                  <a:srgbClr val="0000FF"/>
                </a:solidFill>
              </a:rPr>
              <a:t>University</a:t>
            </a:r>
            <a:r>
              <a:rPr lang="it-IT" sz="4000" dirty="0" smtClean="0">
                <a:solidFill>
                  <a:srgbClr val="0000FF"/>
                </a:solidFill>
              </a:rPr>
              <a:t> </a:t>
            </a:r>
            <a:r>
              <a:rPr lang="it-IT" sz="4000" dirty="0" err="1" smtClean="0">
                <a:solidFill>
                  <a:srgbClr val="0000FF"/>
                </a:solidFill>
              </a:rPr>
              <a:t>of</a:t>
            </a:r>
            <a:r>
              <a:rPr lang="it-IT" sz="4000" dirty="0" smtClean="0">
                <a:solidFill>
                  <a:srgbClr val="0000FF"/>
                </a:solidFill>
              </a:rPr>
              <a:t> Genoa</a:t>
            </a:r>
            <a:endParaRPr lang="it-IT" sz="4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063" y="5058372"/>
            <a:ext cx="10369671" cy="640175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 w="762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400" dirty="0">
                <a:latin typeface="Optima"/>
                <a:ea typeface="Hiragino Sans GB W3"/>
              </a:rPr>
              <a:t>The Timing Counter of the MEG experiment is designed to deliver trigger information and to accurately measure the time of flight of the </a:t>
            </a:r>
            <a:r>
              <a:rPr lang="en-US" sz="3400" dirty="0" err="1">
                <a:latin typeface="Optima"/>
                <a:ea typeface="Hiragino Sans GB W3"/>
              </a:rPr>
              <a:t>e</a:t>
            </a:r>
            <a:r>
              <a:rPr lang="en-US" sz="3400" baseline="30000" dirty="0">
                <a:latin typeface="Optima"/>
                <a:ea typeface="Hiragino Sans GB W3"/>
              </a:rPr>
              <a:t>+</a:t>
            </a:r>
            <a:r>
              <a:rPr lang="en-US" sz="3400" dirty="0" smtClean="0">
                <a:latin typeface="Optima"/>
                <a:ea typeface="Hiragino Sans GB W3"/>
              </a:rPr>
              <a:t> to search for </a:t>
            </a:r>
            <a:r>
              <a:rPr lang="en-US" sz="3400" dirty="0">
                <a:latin typeface="Optima"/>
                <a:ea typeface="Hiragino Sans GB W3"/>
              </a:rPr>
              <a:t>the</a:t>
            </a:r>
            <a:r>
              <a:rPr lang="en-US" sz="3400" dirty="0" smtClean="0">
                <a:latin typeface="Optima"/>
                <a:ea typeface="Hiragino Sans GB W3"/>
              </a:rPr>
              <a:t> rare decay </a:t>
            </a:r>
            <a:r>
              <a:rPr lang="it-IT" sz="3600" dirty="0" smtClean="0">
                <a:sym typeface="Symbol"/>
              </a:rPr>
              <a:t></a:t>
            </a:r>
            <a:r>
              <a:rPr lang="it-IT" sz="3600" dirty="0" smtClean="0"/>
              <a:t>e+</a:t>
            </a:r>
            <a:r>
              <a:rPr lang="it-IT" sz="3600" dirty="0" smtClean="0">
                <a:sym typeface="Symbol"/>
              </a:rPr>
              <a:t></a:t>
            </a:r>
            <a:r>
              <a:rPr lang="en-US" sz="3400" dirty="0" smtClean="0">
                <a:latin typeface="Optima"/>
                <a:ea typeface="Hiragino Sans GB W3"/>
              </a:rPr>
              <a:t>. </a:t>
            </a:r>
            <a:r>
              <a:rPr lang="en-US" sz="3400" dirty="0">
                <a:latin typeface="Optima"/>
                <a:ea typeface="Hiragino Sans GB W3"/>
              </a:rPr>
              <a:t>It consists of two sectors</a:t>
            </a:r>
            <a:r>
              <a:rPr lang="en-US" sz="3400" dirty="0" smtClean="0">
                <a:latin typeface="Optima"/>
                <a:ea typeface="Hiragino Sans GB W3"/>
              </a:rPr>
              <a:t> located up </a:t>
            </a:r>
            <a:r>
              <a:rPr lang="en-US" sz="3400" dirty="0">
                <a:latin typeface="Optima"/>
                <a:ea typeface="Hiragino Sans GB W3"/>
              </a:rPr>
              <a:t>and </a:t>
            </a:r>
            <a:r>
              <a:rPr lang="en-US" sz="3400" dirty="0" smtClean="0">
                <a:latin typeface="Optima"/>
                <a:ea typeface="Hiragino Sans GB W3"/>
              </a:rPr>
              <a:t>downstream </a:t>
            </a:r>
            <a:r>
              <a:rPr lang="en-US" sz="3400" dirty="0">
                <a:latin typeface="Optima"/>
                <a:ea typeface="Hiragino Sans GB W3"/>
              </a:rPr>
              <a:t>the decay target. Each sector is made of two layers: scintillating fibers read by </a:t>
            </a:r>
            <a:r>
              <a:rPr lang="en-US" sz="3400" dirty="0" err="1" smtClean="0">
                <a:latin typeface="Optima"/>
                <a:ea typeface="Hiragino Sans GB W3"/>
              </a:rPr>
              <a:t>APDs</a:t>
            </a:r>
            <a:r>
              <a:rPr lang="en-US" sz="3400" dirty="0" smtClean="0">
                <a:latin typeface="Optima"/>
                <a:ea typeface="Hiragino Sans GB W3"/>
              </a:rPr>
              <a:t> </a:t>
            </a:r>
            <a:r>
              <a:rPr lang="en-US" sz="3400" dirty="0">
                <a:latin typeface="Optima"/>
                <a:ea typeface="Hiragino Sans GB W3"/>
              </a:rPr>
              <a:t>for trigger and track reconstruction in the inner side, scintillating bars with </a:t>
            </a:r>
            <a:r>
              <a:rPr lang="en-US" sz="3400" dirty="0" err="1" smtClean="0">
                <a:latin typeface="Optima"/>
                <a:ea typeface="Hiragino Sans GB W3"/>
              </a:rPr>
              <a:t>PMTs</a:t>
            </a:r>
            <a:r>
              <a:rPr lang="en-US" sz="3400" dirty="0" smtClean="0">
                <a:latin typeface="Optima"/>
                <a:ea typeface="Hiragino Sans GB W3"/>
              </a:rPr>
              <a:t> </a:t>
            </a:r>
            <a:r>
              <a:rPr lang="en-US" sz="3400" dirty="0">
                <a:latin typeface="Optima"/>
                <a:ea typeface="Hiragino Sans GB W3"/>
              </a:rPr>
              <a:t>readout for trigger and time measurement in the outer one.</a:t>
            </a:r>
            <a:r>
              <a:rPr lang="en-US" sz="3400" dirty="0" smtClean="0">
                <a:latin typeface="Optima"/>
                <a:ea typeface="Hiragino Sans GB W3"/>
              </a:rPr>
              <a:t> Here the </a:t>
            </a:r>
            <a:r>
              <a:rPr lang="en-US" sz="3400" dirty="0">
                <a:latin typeface="Optima"/>
                <a:ea typeface="Hiragino Sans GB W3"/>
              </a:rPr>
              <a:t>design criteria</a:t>
            </a:r>
            <a:r>
              <a:rPr lang="en-US" sz="3400" dirty="0" smtClean="0">
                <a:latin typeface="Optima"/>
                <a:ea typeface="Hiragino Sans GB W3"/>
              </a:rPr>
              <a:t> , the calibrations and the performances of the detector reached during two years of run are presented.</a:t>
            </a:r>
            <a:endParaRPr lang="it-IT" sz="3400" dirty="0">
              <a:latin typeface="Optima"/>
              <a:ea typeface="Hiragino Sans GB W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04550" y="5083432"/>
            <a:ext cx="9462799" cy="569386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 w="50800">
            <a:solidFill>
              <a:srgbClr val="FF0000"/>
            </a:solidFill>
          </a:ln>
        </p:spPr>
        <p:txBody>
          <a:bodyPr wrap="square" numCol="1" rtlCol="0">
            <a:spAutoFit/>
          </a:bodyPr>
          <a:lstStyle/>
          <a:p>
            <a:r>
              <a:rPr lang="it-IT" sz="2800" dirty="0" smtClean="0"/>
              <a:t>MEG Experiment: sensitive search for </a:t>
            </a:r>
            <a:r>
              <a:rPr lang="it-IT" sz="2800" dirty="0" smtClean="0">
                <a:sym typeface="Symbol"/>
              </a:rPr>
              <a:t></a:t>
            </a:r>
            <a:r>
              <a:rPr lang="it-IT" sz="2800" dirty="0" smtClean="0"/>
              <a:t>e+</a:t>
            </a:r>
            <a:r>
              <a:rPr lang="it-IT" sz="2800" dirty="0" smtClean="0">
                <a:sym typeface="Symbol"/>
              </a:rPr>
              <a:t> </a:t>
            </a:r>
            <a:r>
              <a:rPr lang="en-US" sz="2800" dirty="0" smtClean="0">
                <a:ea typeface="Hiragino Sans GB W3"/>
              </a:rPr>
              <a:t>branching ratio</a:t>
            </a:r>
            <a:r>
              <a:rPr lang="it-IT" sz="2800" dirty="0" smtClean="0"/>
              <a:t>.</a:t>
            </a:r>
          </a:p>
          <a:p>
            <a:r>
              <a:rPr lang="it-IT" sz="2800" dirty="0" err="1" smtClean="0"/>
              <a:t>Clear</a:t>
            </a:r>
            <a:r>
              <a:rPr lang="it-IT" sz="2800" dirty="0" smtClean="0"/>
              <a:t> </a:t>
            </a:r>
            <a:r>
              <a:rPr lang="it-IT" sz="2800" dirty="0" err="1" smtClean="0"/>
              <a:t>signature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the </a:t>
            </a:r>
            <a:r>
              <a:rPr lang="it-IT" sz="2800" dirty="0" err="1" smtClean="0"/>
              <a:t>event</a:t>
            </a:r>
            <a:r>
              <a:rPr lang="it-IT" sz="2800" dirty="0" smtClean="0"/>
              <a:t>: </a:t>
            </a:r>
            <a:r>
              <a:rPr lang="it-IT" sz="2800" dirty="0" err="1" smtClean="0"/>
              <a:t>photon</a:t>
            </a:r>
            <a:r>
              <a:rPr lang="it-IT" sz="2800" dirty="0" smtClean="0"/>
              <a:t> and </a:t>
            </a:r>
            <a:r>
              <a:rPr lang="it-IT" sz="2800" dirty="0" err="1" smtClean="0"/>
              <a:t>positron</a:t>
            </a:r>
            <a:r>
              <a:rPr lang="it-IT" sz="2800" dirty="0" smtClean="0"/>
              <a:t> </a:t>
            </a:r>
            <a:r>
              <a:rPr lang="it-IT" sz="2800" dirty="0" err="1" smtClean="0"/>
              <a:t>with</a:t>
            </a:r>
            <a:r>
              <a:rPr lang="it-IT" sz="2800" dirty="0" smtClean="0"/>
              <a:t> </a:t>
            </a:r>
            <a:r>
              <a:rPr lang="it-IT" sz="2800" dirty="0" err="1" smtClean="0"/>
              <a:t>same</a:t>
            </a:r>
            <a:r>
              <a:rPr lang="it-IT" sz="2800" dirty="0" smtClean="0"/>
              <a:t> </a:t>
            </a:r>
            <a:r>
              <a:rPr lang="it-IT" sz="2800" dirty="0" err="1" smtClean="0"/>
              <a:t>energy</a:t>
            </a:r>
            <a:r>
              <a:rPr lang="it-IT" sz="2800" dirty="0" smtClean="0"/>
              <a:t> (</a:t>
            </a:r>
            <a:r>
              <a:rPr lang="it-IT" sz="2800" dirty="0" err="1" smtClean="0"/>
              <a:t>equal</a:t>
            </a:r>
            <a:r>
              <a:rPr lang="it-IT" sz="2800" dirty="0" smtClean="0"/>
              <a:t> </a:t>
            </a:r>
            <a:r>
              <a:rPr lang="it-IT" sz="2800" dirty="0" err="1" smtClean="0"/>
              <a:t>to</a:t>
            </a:r>
            <a:r>
              <a:rPr lang="it-IT" sz="2800" dirty="0" smtClean="0"/>
              <a:t> </a:t>
            </a:r>
            <a:r>
              <a:rPr lang="it-IT" sz="2800" dirty="0" err="1" smtClean="0"/>
              <a:t>half</a:t>
            </a:r>
            <a:r>
              <a:rPr lang="it-IT" sz="2800" dirty="0" smtClean="0"/>
              <a:t> the </a:t>
            </a:r>
            <a:r>
              <a:rPr lang="it-IT" sz="2800" dirty="0" err="1" smtClean="0"/>
              <a:t>muon</a:t>
            </a:r>
            <a:r>
              <a:rPr lang="it-IT" sz="2800" dirty="0" smtClean="0"/>
              <a:t> mass) </a:t>
            </a:r>
            <a:r>
              <a:rPr lang="it-IT" sz="2800" dirty="0" err="1" smtClean="0"/>
              <a:t>simultaneously</a:t>
            </a:r>
            <a:r>
              <a:rPr lang="it-IT" sz="2800" dirty="0" smtClean="0"/>
              <a:t> </a:t>
            </a:r>
            <a:r>
              <a:rPr lang="it-IT" sz="2800" dirty="0" err="1" smtClean="0"/>
              <a:t>detected</a:t>
            </a:r>
            <a:r>
              <a:rPr lang="it-IT" sz="2800" dirty="0" smtClean="0"/>
              <a:t> </a:t>
            </a:r>
            <a:r>
              <a:rPr lang="it-IT" sz="2800" dirty="0" err="1" smtClean="0"/>
              <a:t>back-to-back</a:t>
            </a:r>
            <a:r>
              <a:rPr lang="it-IT" sz="2800" dirty="0" smtClean="0"/>
              <a:t>. </a:t>
            </a:r>
          </a:p>
          <a:p>
            <a:r>
              <a:rPr lang="it-IT" sz="2800" dirty="0" smtClean="0"/>
              <a:t>The TC </a:t>
            </a:r>
            <a:r>
              <a:rPr lang="it-IT" sz="2800" dirty="0" err="1" smtClean="0"/>
              <a:t>must</a:t>
            </a:r>
            <a:r>
              <a:rPr lang="it-IT" sz="2800" dirty="0" smtClean="0"/>
              <a:t>  </a:t>
            </a:r>
            <a:r>
              <a:rPr lang="it-IT" sz="2800" dirty="0" err="1" smtClean="0"/>
              <a:t>provide</a:t>
            </a:r>
            <a:r>
              <a:rPr lang="it-IT" sz="2800" dirty="0" smtClean="0"/>
              <a:t> a fast and </a:t>
            </a:r>
            <a:r>
              <a:rPr lang="it-IT" sz="2800" dirty="0" err="1" smtClean="0"/>
              <a:t>efficient</a:t>
            </a:r>
            <a:r>
              <a:rPr lang="it-IT" sz="2800" dirty="0" smtClean="0"/>
              <a:t>  trigger </a:t>
            </a:r>
            <a:r>
              <a:rPr lang="it-IT" sz="2800" dirty="0" err="1" smtClean="0"/>
              <a:t>signal</a:t>
            </a:r>
            <a:r>
              <a:rPr lang="it-IT" sz="2800" dirty="0" smtClean="0"/>
              <a:t>, </a:t>
            </a:r>
            <a:r>
              <a:rPr lang="it-IT" sz="2800" dirty="0" err="1" smtClean="0"/>
              <a:t>togheter</a:t>
            </a:r>
            <a:r>
              <a:rPr lang="it-IT" sz="2800" dirty="0" smtClean="0"/>
              <a:t> </a:t>
            </a:r>
            <a:r>
              <a:rPr lang="it-IT" sz="2800" dirty="0" err="1" smtClean="0"/>
              <a:t>with</a:t>
            </a:r>
            <a:r>
              <a:rPr lang="it-IT" sz="2800" dirty="0" smtClean="0"/>
              <a:t> a precise </a:t>
            </a:r>
            <a:r>
              <a:rPr lang="it-IT" sz="2800" dirty="0" err="1" smtClean="0"/>
              <a:t>measurement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</a:t>
            </a:r>
            <a:r>
              <a:rPr lang="it-IT" sz="2800" dirty="0" err="1" smtClean="0"/>
              <a:t>positron</a:t>
            </a:r>
            <a:r>
              <a:rPr lang="it-IT" sz="2800" dirty="0" smtClean="0"/>
              <a:t>  timing and impact </a:t>
            </a:r>
            <a:r>
              <a:rPr lang="it-IT" sz="2800" dirty="0" err="1" smtClean="0"/>
              <a:t>point</a:t>
            </a:r>
            <a:r>
              <a:rPr lang="it-IT" sz="2800" dirty="0" smtClean="0"/>
              <a:t>.</a:t>
            </a:r>
          </a:p>
          <a:p>
            <a:r>
              <a:rPr lang="it-IT" sz="2800" dirty="0" smtClean="0"/>
              <a:t>The detector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split</a:t>
            </a:r>
            <a:r>
              <a:rPr lang="it-IT" sz="2800" dirty="0" smtClean="0"/>
              <a:t> in </a:t>
            </a:r>
            <a:r>
              <a:rPr lang="it-IT" sz="2800" dirty="0" err="1" smtClean="0"/>
              <a:t>2</a:t>
            </a:r>
            <a:r>
              <a:rPr lang="it-IT" sz="2800" dirty="0" smtClean="0"/>
              <a:t> </a:t>
            </a:r>
            <a:r>
              <a:rPr lang="it-IT" sz="2800" dirty="0" err="1" smtClean="0"/>
              <a:t>identical</a:t>
            </a:r>
            <a:r>
              <a:rPr lang="it-IT" sz="2800" dirty="0" smtClean="0"/>
              <a:t> </a:t>
            </a:r>
            <a:r>
              <a:rPr lang="it-IT" sz="2800" dirty="0" err="1" smtClean="0"/>
              <a:t>modules</a:t>
            </a:r>
            <a:r>
              <a:rPr lang="it-IT" sz="2800" dirty="0" smtClean="0"/>
              <a:t>, </a:t>
            </a:r>
            <a:r>
              <a:rPr lang="it-IT" sz="2800" dirty="0" err="1" smtClean="0"/>
              <a:t>places</a:t>
            </a:r>
            <a:r>
              <a:rPr lang="it-IT" sz="2800" dirty="0" smtClean="0"/>
              <a:t> </a:t>
            </a:r>
            <a:r>
              <a:rPr lang="it-IT" sz="2800" dirty="0" err="1" smtClean="0"/>
              <a:t>simmetrically</a:t>
            </a:r>
            <a:r>
              <a:rPr lang="it-IT" sz="2800" dirty="0" smtClean="0"/>
              <a:t> </a:t>
            </a:r>
            <a:r>
              <a:rPr lang="it-IT" sz="2800" dirty="0" err="1" smtClean="0"/>
              <a:t>respect</a:t>
            </a:r>
            <a:r>
              <a:rPr lang="it-IT" sz="2800" dirty="0" smtClean="0"/>
              <a:t> </a:t>
            </a:r>
            <a:r>
              <a:rPr lang="it-IT" sz="2800" dirty="0" err="1" smtClean="0"/>
              <a:t>to</a:t>
            </a:r>
            <a:r>
              <a:rPr lang="it-IT" sz="2800" dirty="0" smtClean="0"/>
              <a:t> the target </a:t>
            </a:r>
            <a:r>
              <a:rPr lang="it-IT" sz="2800" dirty="0" err="1" smtClean="0"/>
              <a:t>to</a:t>
            </a:r>
            <a:r>
              <a:rPr lang="it-IT" sz="2800" dirty="0" smtClean="0"/>
              <a:t> </a:t>
            </a:r>
            <a:r>
              <a:rPr lang="it-IT" sz="2800" dirty="0" err="1" smtClean="0"/>
              <a:t>maximize</a:t>
            </a:r>
            <a:r>
              <a:rPr lang="it-IT" sz="2800" dirty="0" smtClean="0"/>
              <a:t> </a:t>
            </a:r>
            <a:r>
              <a:rPr lang="it-IT" sz="2800" dirty="0" err="1" smtClean="0"/>
              <a:t>geometrical</a:t>
            </a:r>
            <a:r>
              <a:rPr lang="it-IT" sz="2800" dirty="0" smtClean="0"/>
              <a:t> </a:t>
            </a:r>
            <a:r>
              <a:rPr lang="it-IT" sz="2800" dirty="0" err="1" smtClean="0"/>
              <a:t>acceptance</a:t>
            </a:r>
            <a:r>
              <a:rPr lang="it-IT" sz="2800" dirty="0" smtClean="0"/>
              <a:t>. </a:t>
            </a:r>
            <a:r>
              <a:rPr lang="it-IT" sz="2800" dirty="0" err="1" smtClean="0"/>
              <a:t>Each</a:t>
            </a:r>
            <a:r>
              <a:rPr lang="it-IT" sz="2800" dirty="0" smtClean="0"/>
              <a:t> </a:t>
            </a:r>
            <a:r>
              <a:rPr lang="it-IT" sz="2800" dirty="0" err="1" smtClean="0"/>
              <a:t>module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divided</a:t>
            </a:r>
            <a:r>
              <a:rPr lang="it-IT" sz="2800" dirty="0" smtClean="0"/>
              <a:t> in </a:t>
            </a:r>
            <a:r>
              <a:rPr lang="it-IT" sz="2800" dirty="0" err="1" smtClean="0"/>
              <a:t>2</a:t>
            </a:r>
            <a:r>
              <a:rPr lang="it-IT" sz="2800" dirty="0" smtClean="0"/>
              <a:t> </a:t>
            </a:r>
            <a:r>
              <a:rPr lang="it-IT" sz="2800" dirty="0" err="1" smtClean="0"/>
              <a:t>sub-detectors</a:t>
            </a:r>
            <a:r>
              <a:rPr lang="it-IT" sz="2800" dirty="0" smtClean="0"/>
              <a:t> </a:t>
            </a:r>
            <a:r>
              <a:rPr lang="it-IT" sz="2800" dirty="0" err="1" smtClean="0"/>
              <a:t>arranged</a:t>
            </a:r>
            <a:r>
              <a:rPr lang="it-IT" sz="2800" dirty="0" smtClean="0"/>
              <a:t> in </a:t>
            </a:r>
            <a:r>
              <a:rPr lang="it-IT" sz="2800" dirty="0" err="1" smtClean="0"/>
              <a:t>2</a:t>
            </a:r>
            <a:r>
              <a:rPr lang="it-IT" sz="2800" dirty="0" smtClean="0"/>
              <a:t> </a:t>
            </a:r>
            <a:r>
              <a:rPr lang="it-IT" sz="2800" dirty="0" err="1" smtClean="0"/>
              <a:t>layers</a:t>
            </a:r>
            <a:r>
              <a:rPr lang="it-IT" sz="2800" dirty="0" smtClean="0"/>
              <a:t>: the </a:t>
            </a:r>
            <a:r>
              <a:rPr lang="it-IT" sz="2800" dirty="0" err="1" smtClean="0"/>
              <a:t>longitudinal</a:t>
            </a:r>
            <a:r>
              <a:rPr lang="it-IT" sz="2800" dirty="0" smtClean="0"/>
              <a:t> (</a:t>
            </a:r>
            <a:r>
              <a:rPr lang="it-IT" sz="2800" dirty="0" err="1" smtClean="0"/>
              <a:t>outer</a:t>
            </a:r>
            <a:r>
              <a:rPr lang="it-IT" sz="2800" dirty="0" smtClean="0"/>
              <a:t>) </a:t>
            </a:r>
            <a:r>
              <a:rPr lang="it-IT" sz="2800" dirty="0" err="1" smtClean="0"/>
              <a:t>one</a:t>
            </a:r>
            <a:r>
              <a:rPr lang="it-IT" sz="2800" dirty="0" smtClean="0"/>
              <a:t> and the </a:t>
            </a:r>
            <a:r>
              <a:rPr lang="it-IT" sz="2800" dirty="0" err="1" smtClean="0"/>
              <a:t>transverse</a:t>
            </a:r>
            <a:r>
              <a:rPr lang="it-IT" sz="2800" dirty="0" smtClean="0"/>
              <a:t> (</a:t>
            </a:r>
            <a:r>
              <a:rPr lang="it-IT" sz="2800" dirty="0" err="1" smtClean="0"/>
              <a:t>inner</a:t>
            </a:r>
            <a:r>
              <a:rPr lang="it-IT" sz="2800" dirty="0" smtClean="0"/>
              <a:t>) </a:t>
            </a:r>
            <a:r>
              <a:rPr lang="it-IT" sz="2800" dirty="0" err="1" smtClean="0"/>
              <a:t>one</a:t>
            </a:r>
            <a:r>
              <a:rPr lang="it-IT" sz="2800" dirty="0" smtClean="0"/>
              <a:t>, </a:t>
            </a:r>
            <a:r>
              <a:rPr lang="it-IT" sz="2800" dirty="0" err="1" smtClean="0"/>
              <a:t>satisfying</a:t>
            </a:r>
            <a:r>
              <a:rPr lang="it-IT" sz="2800" dirty="0" smtClean="0"/>
              <a:t> </a:t>
            </a:r>
            <a:r>
              <a:rPr lang="it-IT" sz="2800" dirty="0" err="1" smtClean="0"/>
              <a:t>different</a:t>
            </a:r>
            <a:r>
              <a:rPr lang="it-IT" sz="2800" dirty="0" smtClean="0"/>
              <a:t> </a:t>
            </a:r>
            <a:r>
              <a:rPr lang="it-IT" sz="2800" dirty="0" err="1" smtClean="0"/>
              <a:t>requirements</a:t>
            </a:r>
            <a:r>
              <a:rPr lang="it-IT" sz="2800" dirty="0" smtClean="0"/>
              <a:t>. </a:t>
            </a:r>
          </a:p>
          <a:p>
            <a:r>
              <a:rPr lang="it-IT" sz="2800" dirty="0" err="1" smtClean="0"/>
              <a:t>Both</a:t>
            </a:r>
            <a:r>
              <a:rPr lang="it-IT" sz="2800" dirty="0" smtClean="0"/>
              <a:t> </a:t>
            </a:r>
            <a:r>
              <a:rPr lang="it-IT" sz="2800" dirty="0" err="1" smtClean="0"/>
              <a:t>sub-detectors</a:t>
            </a:r>
            <a:r>
              <a:rPr lang="it-IT" sz="2800" dirty="0" smtClean="0"/>
              <a:t> are </a:t>
            </a:r>
            <a:r>
              <a:rPr lang="it-IT" sz="2800" dirty="0" err="1" smtClean="0"/>
              <a:t>based</a:t>
            </a:r>
            <a:r>
              <a:rPr lang="it-IT" sz="2800" dirty="0" smtClean="0"/>
              <a:t> on fast </a:t>
            </a:r>
            <a:r>
              <a:rPr lang="it-IT" sz="2800" dirty="0" err="1" smtClean="0"/>
              <a:t>optical</a:t>
            </a:r>
            <a:r>
              <a:rPr lang="it-IT" sz="2800" dirty="0" smtClean="0"/>
              <a:t> </a:t>
            </a:r>
            <a:r>
              <a:rPr lang="it-IT" sz="2800" dirty="0" err="1" smtClean="0"/>
              <a:t>devices</a:t>
            </a:r>
            <a:r>
              <a:rPr lang="it-IT" sz="2800" dirty="0" smtClean="0"/>
              <a:t>. </a:t>
            </a:r>
          </a:p>
          <a:p>
            <a:endParaRPr lang="it-IT" sz="2800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16338550" y="21878925"/>
            <a:ext cx="6900771" cy="1018740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 err="1" smtClean="0"/>
              <a:t>Having</a:t>
            </a:r>
            <a:r>
              <a:rPr lang="it-IT" sz="2800" dirty="0" smtClean="0"/>
              <a:t> the </a:t>
            </a:r>
            <a:r>
              <a:rPr lang="it-IT" sz="2800" dirty="0" err="1" smtClean="0"/>
              <a:t>analog</a:t>
            </a:r>
            <a:r>
              <a:rPr lang="it-IT" sz="2800" dirty="0" smtClean="0"/>
              <a:t> </a:t>
            </a:r>
            <a:r>
              <a:rPr lang="it-IT" sz="2800" dirty="0" err="1" smtClean="0"/>
              <a:t>pulses</a:t>
            </a:r>
            <a:r>
              <a:rPr lang="it-IT" sz="2800" dirty="0" smtClean="0"/>
              <a:t> </a:t>
            </a:r>
            <a:r>
              <a:rPr lang="it-IT" sz="2800" dirty="0" err="1" smtClean="0"/>
              <a:t>acquired</a:t>
            </a:r>
            <a:r>
              <a:rPr lang="it-IT" sz="2800" dirty="0" smtClean="0"/>
              <a:t> at 1.6Gs/</a:t>
            </a:r>
            <a:r>
              <a:rPr lang="it-IT" sz="2800" dirty="0" err="1" smtClean="0"/>
              <a:t>s</a:t>
            </a:r>
            <a:r>
              <a:rPr lang="it-IT" sz="2800" dirty="0" smtClean="0"/>
              <a:t> </a:t>
            </a:r>
            <a:r>
              <a:rPr lang="it-IT" sz="2800" dirty="0" err="1" smtClean="0"/>
              <a:t>we</a:t>
            </a:r>
            <a:r>
              <a:rPr lang="it-IT" sz="2800" dirty="0" smtClean="0"/>
              <a:t> can </a:t>
            </a:r>
            <a:r>
              <a:rPr lang="it-IT" sz="2800" dirty="0" err="1" smtClean="0"/>
              <a:t>obtain</a:t>
            </a:r>
            <a:r>
              <a:rPr lang="it-IT" sz="2800" dirty="0" smtClean="0"/>
              <a:t> the </a:t>
            </a:r>
            <a:r>
              <a:rPr lang="it-IT" sz="2800" dirty="0" err="1" smtClean="0"/>
              <a:t>mean</a:t>
            </a:r>
            <a:r>
              <a:rPr lang="it-IT" sz="2800" dirty="0" smtClean="0"/>
              <a:t> </a:t>
            </a:r>
            <a:r>
              <a:rPr lang="it-IT" sz="2800" dirty="0" err="1" smtClean="0"/>
              <a:t>shape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</a:t>
            </a:r>
            <a:r>
              <a:rPr lang="it-IT" sz="2800" dirty="0" err="1" smtClean="0"/>
              <a:t>each</a:t>
            </a:r>
            <a:r>
              <a:rPr lang="it-IT" sz="2800" dirty="0" smtClean="0"/>
              <a:t> PMT </a:t>
            </a:r>
            <a:r>
              <a:rPr lang="it-IT" sz="2800" dirty="0" err="1" smtClean="0"/>
              <a:t>waveform</a:t>
            </a:r>
            <a:r>
              <a:rPr lang="it-IT" sz="2800" dirty="0" smtClean="0"/>
              <a:t> (</a:t>
            </a:r>
            <a:r>
              <a:rPr lang="it-IT" sz="2800" dirty="0" err="1" smtClean="0"/>
              <a:t>template</a:t>
            </a:r>
            <a:r>
              <a:rPr lang="it-IT" sz="2800" dirty="0" smtClean="0"/>
              <a:t>): the </a:t>
            </a:r>
            <a:r>
              <a:rPr lang="it-IT" sz="2800" dirty="0" err="1" smtClean="0"/>
              <a:t>Time</a:t>
            </a:r>
            <a:r>
              <a:rPr lang="it-IT" sz="2800" dirty="0" smtClean="0"/>
              <a:t> </a:t>
            </a:r>
            <a:r>
              <a:rPr lang="it-IT" sz="2800" dirty="0" err="1" smtClean="0"/>
              <a:t>Walk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evaluated</a:t>
            </a:r>
            <a:r>
              <a:rPr lang="it-IT" sz="2800" dirty="0" smtClean="0"/>
              <a:t> </a:t>
            </a:r>
            <a:r>
              <a:rPr lang="it-IT" sz="2800" dirty="0" err="1" smtClean="0"/>
              <a:t>fitting</a:t>
            </a:r>
            <a:r>
              <a:rPr lang="it-IT" sz="2800" dirty="0" smtClean="0"/>
              <a:t> the </a:t>
            </a:r>
            <a:r>
              <a:rPr lang="it-IT" sz="2800" dirty="0" err="1" smtClean="0"/>
              <a:t>t</a:t>
            </a:r>
            <a:r>
              <a:rPr lang="it-IT" sz="2800" dirty="0" smtClean="0"/>
              <a:t>(</a:t>
            </a:r>
            <a:r>
              <a:rPr lang="it-IT" sz="2800" dirty="0" err="1" smtClean="0"/>
              <a:t>V</a:t>
            </a:r>
            <a:r>
              <a:rPr lang="it-IT" sz="2800" dirty="0" smtClean="0"/>
              <a:t>) </a:t>
            </a:r>
            <a:r>
              <a:rPr lang="it-IT" sz="2800" dirty="0" err="1" smtClean="0"/>
              <a:t>shape</a:t>
            </a:r>
            <a:r>
              <a:rPr lang="it-IT" sz="2800" dirty="0" smtClean="0"/>
              <a:t> in the </a:t>
            </a:r>
            <a:r>
              <a:rPr lang="it-IT" sz="2800" dirty="0" err="1" smtClean="0"/>
              <a:t>region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interest (i.e. </a:t>
            </a:r>
            <a:r>
              <a:rPr lang="it-IT" sz="2800" dirty="0" err="1" smtClean="0"/>
              <a:t>for</a:t>
            </a:r>
            <a:r>
              <a:rPr lang="it-IT" sz="2800" dirty="0" smtClean="0"/>
              <a:t> </a:t>
            </a:r>
            <a:r>
              <a:rPr lang="it-IT" sz="2800" dirty="0" err="1" smtClean="0"/>
              <a:t>signal</a:t>
            </a:r>
            <a:r>
              <a:rPr lang="it-IT" sz="2800" dirty="0" smtClean="0"/>
              <a:t> </a:t>
            </a:r>
            <a:r>
              <a:rPr lang="it-IT" sz="2800" dirty="0" err="1" smtClean="0"/>
              <a:t>greater</a:t>
            </a:r>
            <a:r>
              <a:rPr lang="it-IT" sz="2800" dirty="0" smtClean="0"/>
              <a:t> </a:t>
            </a:r>
            <a:r>
              <a:rPr lang="it-IT" sz="2800" dirty="0" err="1" smtClean="0"/>
              <a:t>than</a:t>
            </a:r>
            <a:r>
              <a:rPr lang="it-IT" sz="2800" dirty="0" smtClean="0"/>
              <a:t> high </a:t>
            </a:r>
            <a:r>
              <a:rPr lang="it-IT" sz="2800" dirty="0" err="1" smtClean="0"/>
              <a:t>level</a:t>
            </a:r>
            <a:r>
              <a:rPr lang="it-IT" sz="2800" dirty="0" smtClean="0"/>
              <a:t> </a:t>
            </a:r>
            <a:r>
              <a:rPr lang="it-IT" sz="2800" dirty="0" err="1" smtClean="0"/>
              <a:t>threshold</a:t>
            </a:r>
            <a:r>
              <a:rPr lang="it-IT" sz="2800" dirty="0" smtClean="0"/>
              <a:t>) </a:t>
            </a:r>
            <a:r>
              <a:rPr lang="it-IT" sz="2800" dirty="0" err="1" smtClean="0"/>
              <a:t>with</a:t>
            </a:r>
            <a:r>
              <a:rPr lang="it-IT" sz="2800" dirty="0" smtClean="0"/>
              <a:t> the </a:t>
            </a:r>
            <a:r>
              <a:rPr lang="it-IT" sz="2800" dirty="0" err="1" smtClean="0"/>
              <a:t>function</a:t>
            </a:r>
            <a:endParaRPr lang="it-IT" sz="2800" dirty="0" smtClean="0"/>
          </a:p>
          <a:p>
            <a:endParaRPr lang="it-IT" sz="2800" dirty="0" smtClean="0"/>
          </a:p>
          <a:p>
            <a:r>
              <a:rPr lang="it-IT" sz="2800" dirty="0" err="1" smtClean="0"/>
              <a:t>where</a:t>
            </a:r>
            <a:r>
              <a:rPr lang="it-IT" sz="2800" dirty="0" smtClean="0"/>
              <a:t> </a:t>
            </a:r>
            <a:r>
              <a:rPr lang="it-IT" sz="2800" dirty="0" err="1" smtClean="0"/>
              <a:t>x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a </a:t>
            </a:r>
            <a:r>
              <a:rPr lang="it-IT" sz="2800" dirty="0" err="1" smtClean="0"/>
              <a:t>normalized</a:t>
            </a:r>
            <a:r>
              <a:rPr lang="it-IT" sz="2800" dirty="0" smtClean="0"/>
              <a:t> </a:t>
            </a:r>
            <a:r>
              <a:rPr lang="it-IT" sz="2800" dirty="0" err="1" smtClean="0"/>
              <a:t>amplitude</a:t>
            </a:r>
            <a:r>
              <a:rPr lang="it-IT" sz="2800" dirty="0" smtClean="0"/>
              <a:t>. </a:t>
            </a:r>
          </a:p>
          <a:p>
            <a:r>
              <a:rPr lang="it-IT" sz="2800" dirty="0" err="1" smtClean="0"/>
              <a:t>For</a:t>
            </a:r>
            <a:r>
              <a:rPr lang="it-IT" sz="2800" dirty="0" smtClean="0"/>
              <a:t> </a:t>
            </a:r>
            <a:r>
              <a:rPr lang="it-IT" sz="2800" dirty="0" err="1" smtClean="0"/>
              <a:t>each</a:t>
            </a:r>
            <a:r>
              <a:rPr lang="it-IT" sz="2800" dirty="0" smtClean="0"/>
              <a:t> PMT </a:t>
            </a:r>
            <a:r>
              <a:rPr lang="it-IT" sz="2800" dirty="0" err="1" smtClean="0"/>
              <a:t>an</a:t>
            </a:r>
            <a:r>
              <a:rPr lang="it-IT" sz="2800" dirty="0" smtClean="0"/>
              <a:t> </a:t>
            </a:r>
            <a:r>
              <a:rPr lang="it-IT" sz="2800" dirty="0" err="1" smtClean="0"/>
              <a:t>event-by-event</a:t>
            </a:r>
            <a:r>
              <a:rPr lang="it-IT" sz="2800" dirty="0" smtClean="0"/>
              <a:t> </a:t>
            </a:r>
            <a:r>
              <a:rPr lang="it-IT" sz="2800" dirty="0" err="1" smtClean="0"/>
              <a:t>correction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applied</a:t>
            </a:r>
            <a:r>
              <a:rPr lang="it-IT" sz="2800" dirty="0" smtClean="0"/>
              <a:t> </a:t>
            </a:r>
            <a:r>
              <a:rPr lang="it-IT" sz="2800" dirty="0" err="1" smtClean="0"/>
              <a:t>using</a:t>
            </a:r>
            <a:r>
              <a:rPr lang="it-IT" sz="2800" dirty="0" smtClean="0"/>
              <a:t> the </a:t>
            </a:r>
            <a:r>
              <a:rPr lang="it-IT" sz="2800" dirty="0" err="1" smtClean="0"/>
              <a:t>analog</a:t>
            </a:r>
            <a:r>
              <a:rPr lang="it-IT" sz="2800" dirty="0" smtClean="0"/>
              <a:t> </a:t>
            </a:r>
            <a:r>
              <a:rPr lang="it-IT" sz="2800" dirty="0" err="1" smtClean="0"/>
              <a:t>signal</a:t>
            </a:r>
            <a:r>
              <a:rPr lang="it-IT" sz="2800" dirty="0" smtClean="0"/>
              <a:t> information and the </a:t>
            </a:r>
            <a:r>
              <a:rPr lang="it-IT" sz="2800" dirty="0" err="1" smtClean="0"/>
              <a:t>calculated</a:t>
            </a:r>
            <a:r>
              <a:rPr lang="it-IT" sz="2800" dirty="0" smtClean="0"/>
              <a:t> </a:t>
            </a:r>
            <a:r>
              <a:rPr lang="it-IT" sz="2800" dirty="0" err="1" smtClean="0"/>
              <a:t>fit</a:t>
            </a:r>
            <a:r>
              <a:rPr lang="it-IT" sz="2800" dirty="0" smtClean="0"/>
              <a:t> </a:t>
            </a:r>
            <a:r>
              <a:rPr lang="it-IT" sz="2800" dirty="0" err="1" smtClean="0"/>
              <a:t>coefficients</a:t>
            </a:r>
            <a:r>
              <a:rPr lang="it-IT" sz="2800" dirty="0" smtClean="0"/>
              <a:t>.</a:t>
            </a:r>
          </a:p>
          <a:p>
            <a:r>
              <a:rPr lang="it-IT" sz="2800" dirty="0" smtClean="0"/>
              <a:t> </a:t>
            </a:r>
          </a:p>
          <a:p>
            <a:endParaRPr lang="it-IT" sz="3200" dirty="0" smtClean="0"/>
          </a:p>
          <a:p>
            <a:endParaRPr lang="it-IT" sz="3200" dirty="0" smtClean="0"/>
          </a:p>
          <a:p>
            <a:endParaRPr lang="it-IT" sz="3200" dirty="0" smtClean="0"/>
          </a:p>
          <a:p>
            <a:endParaRPr lang="it-IT" sz="3200" dirty="0" smtClean="0"/>
          </a:p>
          <a:p>
            <a:endParaRPr lang="it-IT" sz="3200" dirty="0" smtClean="0"/>
          </a:p>
          <a:p>
            <a:endParaRPr lang="it-IT" sz="3200" dirty="0"/>
          </a:p>
          <a:p>
            <a:endParaRPr lang="it-IT" sz="3200" dirty="0" smtClean="0"/>
          </a:p>
          <a:p>
            <a:endParaRPr lang="it-IT" sz="3200" dirty="0" smtClean="0"/>
          </a:p>
          <a:p>
            <a:endParaRPr lang="it-IT" sz="3200" dirty="0" smtClean="0"/>
          </a:p>
          <a:p>
            <a:endParaRPr lang="it-IT" sz="3200" dirty="0" smtClean="0"/>
          </a:p>
          <a:p>
            <a:endParaRPr lang="it-IT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641350" y="35290125"/>
            <a:ext cx="8147598" cy="3970318"/>
          </a:xfrm>
          <a:prstGeom prst="rect">
            <a:avLst/>
          </a:prstGeom>
          <a:noFill/>
          <a:ln w="31750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High </a:t>
            </a:r>
            <a:r>
              <a:rPr lang="it-IT" sz="2800" dirty="0" err="1" smtClean="0"/>
              <a:t>threshold</a:t>
            </a:r>
            <a:r>
              <a:rPr lang="it-IT" sz="2800" dirty="0" smtClean="0"/>
              <a:t> </a:t>
            </a:r>
            <a:r>
              <a:rPr lang="it-IT" sz="2800" dirty="0" err="1" smtClean="0"/>
              <a:t>studies</a:t>
            </a:r>
            <a:r>
              <a:rPr lang="it-IT" sz="2800" dirty="0" smtClean="0"/>
              <a:t>: </a:t>
            </a:r>
            <a:r>
              <a:rPr lang="it-IT" sz="2800" dirty="0" err="1" smtClean="0"/>
              <a:t>scan</a:t>
            </a:r>
            <a:r>
              <a:rPr lang="it-IT" sz="2800" dirty="0" smtClean="0"/>
              <a:t> </a:t>
            </a:r>
            <a:r>
              <a:rPr lang="it-IT" sz="2800" dirty="0" err="1" smtClean="0"/>
              <a:t>for</a:t>
            </a:r>
            <a:r>
              <a:rPr lang="it-IT" sz="2800" dirty="0" smtClean="0"/>
              <a:t> HLT </a:t>
            </a:r>
            <a:r>
              <a:rPr lang="it-IT" sz="2800" dirty="0" err="1" smtClean="0"/>
              <a:t>value</a:t>
            </a:r>
            <a:r>
              <a:rPr lang="it-IT" sz="2800" dirty="0" smtClean="0"/>
              <a:t> </a:t>
            </a:r>
            <a:r>
              <a:rPr lang="it-IT" sz="2800" dirty="0" err="1" smtClean="0"/>
              <a:t>to</a:t>
            </a:r>
            <a:r>
              <a:rPr lang="it-IT" sz="2800" dirty="0" smtClean="0"/>
              <a:t> </a:t>
            </a:r>
            <a:r>
              <a:rPr lang="it-IT" sz="2800" dirty="0" err="1" smtClean="0"/>
              <a:t>obtain</a:t>
            </a:r>
            <a:r>
              <a:rPr lang="it-IT" sz="2800" dirty="0" smtClean="0"/>
              <a:t> </a:t>
            </a:r>
            <a:r>
              <a:rPr lang="it-IT" sz="2800" dirty="0" err="1" smtClean="0"/>
              <a:t>efficient</a:t>
            </a:r>
            <a:r>
              <a:rPr lang="it-IT" sz="2800" dirty="0" smtClean="0"/>
              <a:t> </a:t>
            </a:r>
            <a:r>
              <a:rPr lang="it-IT" sz="2800" dirty="0" err="1" smtClean="0"/>
              <a:t>event</a:t>
            </a:r>
            <a:r>
              <a:rPr lang="it-IT" sz="2800" dirty="0" smtClean="0"/>
              <a:t> </a:t>
            </a:r>
            <a:r>
              <a:rPr lang="it-IT" sz="2800" dirty="0" err="1" smtClean="0"/>
              <a:t>selection</a:t>
            </a:r>
            <a:r>
              <a:rPr lang="it-IT" sz="2800" dirty="0" smtClean="0"/>
              <a:t>.</a:t>
            </a:r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it-IT" sz="2800" dirty="0"/>
          </a:p>
        </p:txBody>
      </p:sp>
      <p:sp>
        <p:nvSpPr>
          <p:cNvPr id="74" name="Rectangle 73"/>
          <p:cNvSpPr/>
          <p:nvPr/>
        </p:nvSpPr>
        <p:spPr>
          <a:xfrm>
            <a:off x="490334" y="11602656"/>
            <a:ext cx="10800000" cy="890466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0"/>
            <a:tileRect/>
          </a:gradFill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6" name="Picture 45" descr="Immagine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34" y="17078648"/>
            <a:ext cx="9372600" cy="3352477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0"/>
            <a:tileRect/>
          </a:gradFill>
        </p:spPr>
      </p:pic>
      <p:sp>
        <p:nvSpPr>
          <p:cNvPr id="45" name="Rectangle 44"/>
          <p:cNvSpPr/>
          <p:nvPr/>
        </p:nvSpPr>
        <p:spPr>
          <a:xfrm>
            <a:off x="641350" y="11739145"/>
            <a:ext cx="10620000" cy="5262980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prstClr val="black"/>
                </a:solidFill>
              </a:rPr>
              <a:t>The </a:t>
            </a:r>
            <a:r>
              <a:rPr lang="it-IT" sz="2800" dirty="0" err="1" smtClean="0">
                <a:solidFill>
                  <a:prstClr val="black"/>
                </a:solidFill>
              </a:rPr>
              <a:t>longitudinal</a:t>
            </a:r>
            <a:r>
              <a:rPr lang="it-IT" sz="2800" dirty="0" smtClean="0">
                <a:solidFill>
                  <a:prstClr val="black"/>
                </a:solidFill>
              </a:rPr>
              <a:t> detector </a:t>
            </a:r>
            <a:r>
              <a:rPr lang="it-IT" sz="2800" dirty="0" err="1" smtClean="0">
                <a:solidFill>
                  <a:prstClr val="black"/>
                </a:solidFill>
              </a:rPr>
              <a:t>is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made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by</a:t>
            </a:r>
            <a:r>
              <a:rPr lang="it-IT" sz="2800" dirty="0" smtClean="0">
                <a:solidFill>
                  <a:prstClr val="black"/>
                </a:solidFill>
              </a:rPr>
              <a:t> 15 </a:t>
            </a:r>
            <a:r>
              <a:rPr lang="it-IT" sz="2800" dirty="0" err="1" smtClean="0">
                <a:solidFill>
                  <a:prstClr val="black"/>
                </a:solidFill>
              </a:rPr>
              <a:t>scintillating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bars</a:t>
            </a:r>
            <a:r>
              <a:rPr lang="it-IT" sz="2800" dirty="0" smtClean="0">
                <a:solidFill>
                  <a:prstClr val="black"/>
                </a:solidFill>
              </a:rPr>
              <a:t> (</a:t>
            </a:r>
            <a:r>
              <a:rPr lang="it-IT" sz="2800" dirty="0" err="1" smtClean="0">
                <a:solidFill>
                  <a:prstClr val="black"/>
                </a:solidFill>
              </a:rPr>
              <a:t>Bicron</a:t>
            </a:r>
            <a:r>
              <a:rPr lang="it-IT" sz="2800" dirty="0" smtClean="0">
                <a:solidFill>
                  <a:prstClr val="black"/>
                </a:solidFill>
              </a:rPr>
              <a:t> BC404) </a:t>
            </a:r>
            <a:r>
              <a:rPr lang="it-IT" sz="2800" dirty="0" err="1" smtClean="0">
                <a:solidFill>
                  <a:prstClr val="black"/>
                </a:solidFill>
              </a:rPr>
              <a:t>with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dimensions</a:t>
            </a:r>
            <a:r>
              <a:rPr lang="it-IT" sz="2800" dirty="0" smtClean="0">
                <a:solidFill>
                  <a:prstClr val="black"/>
                </a:solidFill>
              </a:rPr>
              <a:t> 4x4x80cm</a:t>
            </a:r>
            <a:r>
              <a:rPr lang="it-IT" sz="2800" baseline="30000" dirty="0" smtClean="0">
                <a:solidFill>
                  <a:prstClr val="black"/>
                </a:solidFill>
              </a:rPr>
              <a:t>3</a:t>
            </a:r>
            <a:r>
              <a:rPr lang="it-IT" sz="2800" dirty="0" smtClean="0">
                <a:solidFill>
                  <a:prstClr val="black"/>
                </a:solidFill>
              </a:rPr>
              <a:t>, </a:t>
            </a:r>
            <a:r>
              <a:rPr lang="it-IT" sz="2800" dirty="0" err="1" smtClean="0">
                <a:solidFill>
                  <a:prstClr val="black"/>
                </a:solidFill>
              </a:rPr>
              <a:t>read-out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by</a:t>
            </a:r>
            <a:r>
              <a:rPr lang="it-IT" sz="2800" dirty="0" smtClean="0">
                <a:solidFill>
                  <a:prstClr val="black"/>
                </a:solidFill>
              </a:rPr>
              <a:t> a </a:t>
            </a:r>
            <a:r>
              <a:rPr lang="it-IT" sz="2800" dirty="0" err="1" smtClean="0">
                <a:solidFill>
                  <a:prstClr val="black"/>
                </a:solidFill>
              </a:rPr>
              <a:t>couple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of</a:t>
            </a:r>
            <a:r>
              <a:rPr lang="it-IT" sz="2800" dirty="0" smtClean="0">
                <a:solidFill>
                  <a:prstClr val="black"/>
                </a:solidFill>
              </a:rPr>
              <a:t> fine </a:t>
            </a:r>
            <a:r>
              <a:rPr lang="it-IT" sz="2800" dirty="0" err="1">
                <a:solidFill>
                  <a:prstClr val="black"/>
                </a:solidFill>
              </a:rPr>
              <a:t>m</a:t>
            </a:r>
            <a:r>
              <a:rPr lang="it-IT" sz="2800" dirty="0" err="1" smtClean="0">
                <a:solidFill>
                  <a:prstClr val="black"/>
                </a:solidFill>
              </a:rPr>
              <a:t>esh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PMTs</a:t>
            </a:r>
            <a:r>
              <a:rPr lang="it-IT" sz="2800" dirty="0" smtClean="0">
                <a:solidFill>
                  <a:prstClr val="black"/>
                </a:solidFill>
              </a:rPr>
              <a:t> (</a:t>
            </a:r>
            <a:r>
              <a:rPr lang="it-IT" sz="2800" dirty="0" err="1" smtClean="0">
                <a:solidFill>
                  <a:prstClr val="black"/>
                </a:solidFill>
              </a:rPr>
              <a:t>2</a:t>
            </a:r>
            <a:r>
              <a:rPr lang="it-IT" sz="2800" dirty="0" smtClean="0">
                <a:solidFill>
                  <a:prstClr val="black"/>
                </a:solidFill>
              </a:rPr>
              <a:t>” </a:t>
            </a:r>
            <a:r>
              <a:rPr lang="it-IT" sz="2800" dirty="0" err="1" smtClean="0">
                <a:solidFill>
                  <a:prstClr val="black"/>
                </a:solidFill>
              </a:rPr>
              <a:t>Hamamatsu</a:t>
            </a:r>
            <a:r>
              <a:rPr lang="it-IT" sz="2800" dirty="0" smtClean="0">
                <a:solidFill>
                  <a:prstClr val="black"/>
                </a:solidFill>
              </a:rPr>
              <a:t> R5924), </a:t>
            </a:r>
            <a:r>
              <a:rPr lang="it-IT" sz="2800" dirty="0" err="1" smtClean="0">
                <a:solidFill>
                  <a:prstClr val="black"/>
                </a:solidFill>
              </a:rPr>
              <a:t>stacked</a:t>
            </a:r>
            <a:r>
              <a:rPr lang="it-IT" sz="2800" dirty="0" smtClean="0">
                <a:solidFill>
                  <a:prstClr val="black"/>
                </a:solidFill>
              </a:rPr>
              <a:t> in a </a:t>
            </a:r>
            <a:r>
              <a:rPr lang="it-IT" sz="2800" dirty="0" err="1" smtClean="0">
                <a:solidFill>
                  <a:prstClr val="black"/>
                </a:solidFill>
              </a:rPr>
              <a:t>barrel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like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shape</a:t>
            </a:r>
            <a:r>
              <a:rPr lang="it-IT" sz="2800" dirty="0" smtClean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it-IT" sz="2800" dirty="0" smtClean="0">
                <a:solidFill>
                  <a:prstClr val="black"/>
                </a:solidFill>
              </a:rPr>
              <a:t>The </a:t>
            </a:r>
            <a:r>
              <a:rPr lang="it-IT" sz="2800" dirty="0" err="1" smtClean="0">
                <a:solidFill>
                  <a:prstClr val="black"/>
                </a:solidFill>
              </a:rPr>
              <a:t>averaged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time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of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PMTs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provides</a:t>
            </a:r>
            <a:r>
              <a:rPr lang="it-IT" sz="2800" dirty="0" smtClean="0">
                <a:solidFill>
                  <a:prstClr val="black"/>
                </a:solidFill>
              </a:rPr>
              <a:t> a high </a:t>
            </a:r>
            <a:r>
              <a:rPr lang="it-IT" sz="2800" dirty="0" err="1" smtClean="0">
                <a:solidFill>
                  <a:prstClr val="black"/>
                </a:solidFill>
              </a:rPr>
              <a:t>resolution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measurement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of</a:t>
            </a:r>
            <a:r>
              <a:rPr lang="it-IT" sz="2800" dirty="0" smtClean="0">
                <a:solidFill>
                  <a:prstClr val="black"/>
                </a:solidFill>
              </a:rPr>
              <a:t> the impact </a:t>
            </a:r>
            <a:r>
              <a:rPr lang="it-IT" sz="2800" dirty="0" err="1" smtClean="0">
                <a:solidFill>
                  <a:prstClr val="black"/>
                </a:solidFill>
              </a:rPr>
              <a:t>time</a:t>
            </a:r>
            <a:r>
              <a:rPr lang="it-IT" sz="2800" dirty="0" smtClean="0">
                <a:solidFill>
                  <a:prstClr val="black"/>
                </a:solidFill>
              </a:rPr>
              <a:t>, </a:t>
            </a:r>
            <a:r>
              <a:rPr lang="it-IT" sz="2800" dirty="0" err="1" smtClean="0">
                <a:solidFill>
                  <a:prstClr val="black"/>
                </a:solidFill>
              </a:rPr>
              <a:t>while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positron</a:t>
            </a:r>
            <a:r>
              <a:rPr lang="it-IT" sz="2800" dirty="0" smtClean="0">
                <a:solidFill>
                  <a:prstClr val="black"/>
                </a:solidFill>
              </a:rPr>
              <a:t> impact </a:t>
            </a:r>
            <a:r>
              <a:rPr lang="it-IT" sz="2800" dirty="0" err="1" smtClean="0">
                <a:solidFill>
                  <a:prstClr val="black"/>
                </a:solidFill>
              </a:rPr>
              <a:t>point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is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reconstructed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using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pmt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charge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ratio</a:t>
            </a:r>
            <a:r>
              <a:rPr lang="it-IT" sz="2800" dirty="0" smtClean="0">
                <a:solidFill>
                  <a:prstClr val="black"/>
                </a:solidFill>
              </a:rPr>
              <a:t> in online trigger </a:t>
            </a:r>
            <a:r>
              <a:rPr lang="it-IT" sz="2800" dirty="0" err="1" smtClean="0">
                <a:solidFill>
                  <a:prstClr val="black"/>
                </a:solidFill>
              </a:rPr>
              <a:t>algorithm</a:t>
            </a:r>
            <a:r>
              <a:rPr lang="it-IT" sz="2800" dirty="0" smtClean="0">
                <a:solidFill>
                  <a:prstClr val="black"/>
                </a:solidFill>
              </a:rPr>
              <a:t>  and </a:t>
            </a:r>
            <a:r>
              <a:rPr lang="it-IT" sz="2800" dirty="0" err="1" smtClean="0">
                <a:solidFill>
                  <a:prstClr val="black"/>
                </a:solidFill>
              </a:rPr>
              <a:t>time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difference</a:t>
            </a:r>
            <a:r>
              <a:rPr lang="it-IT" sz="2800" dirty="0" smtClean="0">
                <a:solidFill>
                  <a:prstClr val="black"/>
                </a:solidFill>
              </a:rPr>
              <a:t> (offline).</a:t>
            </a:r>
          </a:p>
          <a:p>
            <a:r>
              <a:rPr lang="it-IT" sz="2800" dirty="0" smtClean="0">
                <a:solidFill>
                  <a:prstClr val="black"/>
                </a:solidFill>
              </a:rPr>
              <a:t>A </a:t>
            </a:r>
            <a:r>
              <a:rPr lang="it-IT" sz="2800" dirty="0" err="1" smtClean="0">
                <a:solidFill>
                  <a:prstClr val="black"/>
                </a:solidFill>
              </a:rPr>
              <a:t>Double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Threshold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Discriminator</a:t>
            </a:r>
            <a:r>
              <a:rPr lang="it-IT" sz="2800" dirty="0" smtClean="0">
                <a:solidFill>
                  <a:prstClr val="black"/>
                </a:solidFill>
              </a:rPr>
              <a:t> system (DTD) </a:t>
            </a:r>
            <a:r>
              <a:rPr lang="it-IT" sz="2800" dirty="0" err="1" smtClean="0">
                <a:solidFill>
                  <a:prstClr val="black"/>
                </a:solidFill>
              </a:rPr>
              <a:t>is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used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to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optimize</a:t>
            </a:r>
            <a:r>
              <a:rPr lang="it-IT" sz="2800" dirty="0" smtClean="0">
                <a:solidFill>
                  <a:prstClr val="black"/>
                </a:solidFill>
              </a:rPr>
              <a:t> timing </a:t>
            </a:r>
            <a:r>
              <a:rPr lang="it-IT" sz="2800" dirty="0" err="1" smtClean="0">
                <a:solidFill>
                  <a:prstClr val="black"/>
                </a:solidFill>
              </a:rPr>
              <a:t>resolution</a:t>
            </a:r>
            <a:r>
              <a:rPr lang="it-IT" sz="2800" dirty="0" smtClean="0">
                <a:solidFill>
                  <a:prstClr val="black"/>
                </a:solidFill>
              </a:rPr>
              <a:t> and </a:t>
            </a:r>
            <a:r>
              <a:rPr lang="it-IT" sz="2800" dirty="0" err="1" smtClean="0">
                <a:solidFill>
                  <a:prstClr val="black"/>
                </a:solidFill>
              </a:rPr>
              <a:t>event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selection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avoiding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efficiency</a:t>
            </a:r>
            <a:r>
              <a:rPr lang="it-IT" sz="2800" dirty="0" smtClean="0">
                <a:solidFill>
                  <a:prstClr val="black"/>
                </a:solidFill>
              </a:rPr>
              <a:t> loss. Low </a:t>
            </a:r>
            <a:r>
              <a:rPr lang="it-IT" sz="2800" dirty="0" err="1" smtClean="0">
                <a:solidFill>
                  <a:prstClr val="black"/>
                </a:solidFill>
              </a:rPr>
              <a:t>threshold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is</a:t>
            </a:r>
            <a:r>
              <a:rPr lang="it-IT" sz="2800" dirty="0" smtClean="0">
                <a:solidFill>
                  <a:prstClr val="black"/>
                </a:solidFill>
              </a:rPr>
              <a:t> put just </a:t>
            </a:r>
            <a:r>
              <a:rPr lang="it-IT" sz="2800" dirty="0" err="1" smtClean="0">
                <a:solidFill>
                  <a:prstClr val="black"/>
                </a:solidFill>
              </a:rPr>
              <a:t>outside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noise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level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to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achieve</a:t>
            </a:r>
            <a:r>
              <a:rPr lang="it-IT" sz="2800" dirty="0" smtClean="0">
                <a:solidFill>
                  <a:prstClr val="black"/>
                </a:solidFill>
              </a:rPr>
              <a:t> best </a:t>
            </a:r>
            <a:r>
              <a:rPr lang="it-IT" sz="2800" dirty="0" err="1" smtClean="0">
                <a:solidFill>
                  <a:prstClr val="black"/>
                </a:solidFill>
              </a:rPr>
              <a:t>time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resolution</a:t>
            </a:r>
            <a:r>
              <a:rPr lang="it-IT" sz="2800" dirty="0" smtClean="0">
                <a:solidFill>
                  <a:prstClr val="black"/>
                </a:solidFill>
              </a:rPr>
              <a:t>. </a:t>
            </a:r>
            <a:r>
              <a:rPr lang="it-IT" sz="2800" dirty="0" err="1" smtClean="0">
                <a:solidFill>
                  <a:prstClr val="black"/>
                </a:solidFill>
              </a:rPr>
              <a:t>Events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from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signal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positrons</a:t>
            </a:r>
            <a:r>
              <a:rPr lang="it-IT" sz="2800" dirty="0" smtClean="0">
                <a:solidFill>
                  <a:prstClr val="black"/>
                </a:solidFill>
              </a:rPr>
              <a:t> are </a:t>
            </a:r>
            <a:r>
              <a:rPr lang="it-IT" sz="2800" dirty="0" err="1" smtClean="0">
                <a:solidFill>
                  <a:prstClr val="black"/>
                </a:solidFill>
              </a:rPr>
              <a:t>selected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by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putting</a:t>
            </a:r>
            <a:r>
              <a:rPr lang="it-IT" sz="2800" dirty="0" smtClean="0">
                <a:solidFill>
                  <a:prstClr val="black"/>
                </a:solidFill>
              </a:rPr>
              <a:t> a high </a:t>
            </a:r>
            <a:r>
              <a:rPr lang="it-IT" sz="2800" dirty="0" err="1" smtClean="0">
                <a:solidFill>
                  <a:prstClr val="black"/>
                </a:solidFill>
              </a:rPr>
              <a:t>threshold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according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to</a:t>
            </a:r>
            <a:r>
              <a:rPr lang="it-IT" sz="2800" dirty="0" smtClean="0">
                <a:solidFill>
                  <a:prstClr val="black"/>
                </a:solidFill>
              </a:rPr>
              <a:t> Landau </a:t>
            </a:r>
            <a:r>
              <a:rPr lang="it-IT" sz="2800" dirty="0" err="1" smtClean="0">
                <a:solidFill>
                  <a:prstClr val="black"/>
                </a:solidFill>
              </a:rPr>
              <a:t>spectrum</a:t>
            </a:r>
            <a:r>
              <a:rPr lang="it-IT" sz="2800" dirty="0" smtClean="0">
                <a:solidFill>
                  <a:prstClr val="black"/>
                </a:solidFill>
              </a:rPr>
              <a:t> (</a:t>
            </a:r>
            <a:r>
              <a:rPr lang="it-IT" sz="2800" dirty="0" err="1" smtClean="0">
                <a:solidFill>
                  <a:prstClr val="black"/>
                </a:solidFill>
              </a:rPr>
              <a:t>1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couple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of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threshold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values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for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all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PMTs</a:t>
            </a:r>
            <a:r>
              <a:rPr lang="it-IT" sz="2800" dirty="0" smtClean="0">
                <a:solidFill>
                  <a:prstClr val="black"/>
                </a:solidFill>
              </a:rPr>
              <a:t>, </a:t>
            </a:r>
            <a:r>
              <a:rPr lang="it-IT" sz="2800" dirty="0" err="1" smtClean="0">
                <a:solidFill>
                  <a:prstClr val="black"/>
                </a:solidFill>
              </a:rPr>
              <a:t>required</a:t>
            </a:r>
            <a:r>
              <a:rPr lang="it-IT" sz="2800" dirty="0" smtClean="0">
                <a:solidFill>
                  <a:prstClr val="black"/>
                </a:solidFill>
              </a:rPr>
              <a:t> PMT </a:t>
            </a:r>
            <a:r>
              <a:rPr lang="it-IT" sz="2800" dirty="0" err="1" smtClean="0">
                <a:solidFill>
                  <a:prstClr val="black"/>
                </a:solidFill>
              </a:rPr>
              <a:t>equalization</a:t>
            </a:r>
            <a:r>
              <a:rPr lang="it-IT" sz="2800" dirty="0" smtClean="0">
                <a:solidFill>
                  <a:prstClr val="black"/>
                </a:solidFill>
              </a:rPr>
              <a:t>).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480550" y="22289273"/>
            <a:ext cx="6669866" cy="957185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Inter </a:t>
            </a:r>
            <a:r>
              <a:rPr lang="it-IT" sz="2800" dirty="0" err="1" smtClean="0"/>
              <a:t>bars</a:t>
            </a:r>
            <a:r>
              <a:rPr lang="it-IT" sz="2800" dirty="0" smtClean="0"/>
              <a:t> </a:t>
            </a:r>
            <a:r>
              <a:rPr lang="it-IT" sz="2800" dirty="0" err="1" smtClean="0"/>
              <a:t>offsets</a:t>
            </a:r>
            <a:r>
              <a:rPr lang="it-IT" sz="2800" dirty="0" smtClean="0"/>
              <a:t> due </a:t>
            </a:r>
            <a:r>
              <a:rPr lang="it-IT" sz="2800" dirty="0" err="1" smtClean="0"/>
              <a:t>to</a:t>
            </a:r>
            <a:r>
              <a:rPr lang="it-IT" sz="2800" dirty="0" smtClean="0"/>
              <a:t> electronic </a:t>
            </a:r>
            <a:r>
              <a:rPr lang="it-IT" sz="2800" dirty="0" err="1" smtClean="0"/>
              <a:t>chain</a:t>
            </a:r>
            <a:r>
              <a:rPr lang="it-IT" sz="2800" dirty="0" smtClean="0"/>
              <a:t> are </a:t>
            </a:r>
            <a:r>
              <a:rPr lang="it-IT" sz="2800" dirty="0" err="1" smtClean="0"/>
              <a:t>to</a:t>
            </a:r>
            <a:r>
              <a:rPr lang="it-IT" sz="2800" dirty="0" smtClean="0"/>
              <a:t> </a:t>
            </a:r>
            <a:r>
              <a:rPr lang="it-IT" sz="2800" dirty="0" err="1" smtClean="0"/>
              <a:t>be</a:t>
            </a:r>
            <a:r>
              <a:rPr lang="it-IT" sz="2800" dirty="0" smtClean="0"/>
              <a:t> </a:t>
            </a:r>
            <a:r>
              <a:rPr lang="it-IT" sz="2800" dirty="0" err="1" smtClean="0"/>
              <a:t>taken</a:t>
            </a:r>
            <a:r>
              <a:rPr lang="it-IT" sz="2800" dirty="0" smtClean="0"/>
              <a:t> </a:t>
            </a:r>
            <a:r>
              <a:rPr lang="it-IT" sz="2800" dirty="0" err="1" smtClean="0"/>
              <a:t>into</a:t>
            </a:r>
            <a:r>
              <a:rPr lang="it-IT" sz="2800" dirty="0" smtClean="0"/>
              <a:t> account </a:t>
            </a:r>
            <a:r>
              <a:rPr lang="it-IT" sz="2800" dirty="0" err="1" smtClean="0"/>
              <a:t>by</a:t>
            </a:r>
            <a:r>
              <a:rPr lang="it-IT" sz="2800" dirty="0" smtClean="0"/>
              <a:t> </a:t>
            </a:r>
            <a:r>
              <a:rPr lang="it-IT" sz="2800" dirty="0" err="1" smtClean="0"/>
              <a:t>aligning</a:t>
            </a:r>
            <a:r>
              <a:rPr lang="it-IT" sz="2800" dirty="0" smtClean="0"/>
              <a:t> the </a:t>
            </a:r>
            <a:r>
              <a:rPr lang="it-IT" sz="2800" dirty="0" err="1" smtClean="0"/>
              <a:t>cosmic</a:t>
            </a:r>
            <a:r>
              <a:rPr lang="it-IT" sz="2800" dirty="0" smtClean="0"/>
              <a:t> </a:t>
            </a:r>
            <a:r>
              <a:rPr lang="it-IT" sz="2800" dirty="0" err="1" smtClean="0"/>
              <a:t>rays</a:t>
            </a:r>
            <a:r>
              <a:rPr lang="it-IT" sz="2800" dirty="0" smtClean="0"/>
              <a:t> </a:t>
            </a:r>
            <a:r>
              <a:rPr lang="it-IT" sz="2800" dirty="0" err="1" smtClean="0"/>
              <a:t>distribution</a:t>
            </a:r>
            <a:r>
              <a:rPr lang="it-IT" sz="2800" dirty="0" smtClean="0"/>
              <a:t> on TC. </a:t>
            </a:r>
          </a:p>
          <a:p>
            <a:r>
              <a:rPr lang="it-IT" sz="2800" dirty="0" err="1" smtClean="0"/>
              <a:t>Effective</a:t>
            </a:r>
            <a:r>
              <a:rPr lang="it-IT" sz="2800" dirty="0" smtClean="0"/>
              <a:t> </a:t>
            </a:r>
            <a:r>
              <a:rPr lang="it-IT" sz="2800" dirty="0" err="1" smtClean="0"/>
              <a:t>velocity</a:t>
            </a:r>
            <a:r>
              <a:rPr lang="it-IT" sz="2800" dirty="0" smtClean="0"/>
              <a:t> </a:t>
            </a:r>
            <a:r>
              <a:rPr lang="it-IT" sz="2800" dirty="0" err="1" smtClean="0"/>
              <a:t>for</a:t>
            </a:r>
            <a:r>
              <a:rPr lang="it-IT" sz="2800" dirty="0" smtClean="0"/>
              <a:t> </a:t>
            </a:r>
            <a:r>
              <a:rPr lang="it-IT" sz="2800" dirty="0" err="1" smtClean="0"/>
              <a:t>each</a:t>
            </a:r>
            <a:r>
              <a:rPr lang="it-IT" sz="2800" dirty="0" smtClean="0"/>
              <a:t> bar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extrapolated</a:t>
            </a:r>
            <a:r>
              <a:rPr lang="it-IT" sz="2800" dirty="0" smtClean="0"/>
              <a:t> </a:t>
            </a:r>
            <a:r>
              <a:rPr lang="it-IT" sz="2800" dirty="0" err="1" smtClean="0"/>
              <a:t>from</a:t>
            </a:r>
            <a:r>
              <a:rPr lang="it-IT" sz="2800" dirty="0" smtClean="0"/>
              <a:t> impact </a:t>
            </a:r>
            <a:r>
              <a:rPr lang="it-IT" sz="2800" dirty="0" err="1" smtClean="0"/>
              <a:t>point</a:t>
            </a:r>
            <a:r>
              <a:rPr lang="it-IT" sz="2800" dirty="0" smtClean="0"/>
              <a:t> </a:t>
            </a:r>
            <a:r>
              <a:rPr lang="it-IT" sz="2800" dirty="0" err="1" smtClean="0"/>
              <a:t>distribution</a:t>
            </a:r>
            <a:r>
              <a:rPr lang="it-IT" sz="2800" dirty="0" smtClean="0"/>
              <a:t> and </a:t>
            </a:r>
            <a:r>
              <a:rPr lang="it-IT" sz="2800" dirty="0" err="1" smtClean="0"/>
              <a:t>reconstructed</a:t>
            </a:r>
            <a:r>
              <a:rPr lang="it-IT" sz="2800" dirty="0" smtClean="0"/>
              <a:t> bar </a:t>
            </a:r>
            <a:r>
              <a:rPr lang="it-IT" sz="2800" dirty="0" err="1" smtClean="0"/>
              <a:t>lenght</a:t>
            </a:r>
            <a:r>
              <a:rPr lang="it-IT" sz="2800" dirty="0" smtClean="0"/>
              <a:t>.</a:t>
            </a:r>
          </a:p>
          <a:p>
            <a:endParaRPr lang="it-IT" sz="3200" dirty="0" smtClean="0"/>
          </a:p>
          <a:p>
            <a:endParaRPr lang="it-IT" sz="3200" dirty="0" smtClean="0"/>
          </a:p>
          <a:p>
            <a:endParaRPr lang="it-IT" sz="3200" dirty="0" smtClean="0"/>
          </a:p>
          <a:p>
            <a:endParaRPr lang="it-IT" sz="3200" dirty="0" smtClean="0"/>
          </a:p>
          <a:p>
            <a:endParaRPr lang="it-IT" sz="3200" dirty="0" smtClean="0"/>
          </a:p>
          <a:p>
            <a:endParaRPr lang="it-IT" sz="3200" dirty="0" smtClean="0"/>
          </a:p>
          <a:p>
            <a:endParaRPr lang="it-IT" sz="3200" dirty="0" smtClean="0"/>
          </a:p>
          <a:p>
            <a:endParaRPr lang="it-IT" sz="3200" dirty="0" smtClean="0"/>
          </a:p>
          <a:p>
            <a:endParaRPr lang="it-IT" sz="3200" dirty="0" smtClean="0"/>
          </a:p>
          <a:p>
            <a:endParaRPr lang="it-IT" sz="3200" dirty="0"/>
          </a:p>
          <a:p>
            <a:endParaRPr lang="it-IT" sz="3200" dirty="0" smtClean="0"/>
          </a:p>
          <a:p>
            <a:endParaRPr lang="it-IT" sz="3200" dirty="0" smtClean="0"/>
          </a:p>
          <a:p>
            <a:endParaRPr lang="it-IT" sz="3200" dirty="0" smtClean="0"/>
          </a:p>
          <a:p>
            <a:endParaRPr lang="it-IT" sz="3200" dirty="0" smtClean="0"/>
          </a:p>
          <a:p>
            <a:endParaRPr lang="it-IT" sz="3200" dirty="0"/>
          </a:p>
        </p:txBody>
      </p:sp>
      <p:pic>
        <p:nvPicPr>
          <p:cNvPr id="49" name="Picture 48" descr="time_amplitude_examp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5703" y="26779538"/>
            <a:ext cx="6358447" cy="470058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72230" y="22146283"/>
            <a:ext cx="8122520" cy="7611840"/>
          </a:xfrm>
          <a:prstGeom prst="rect">
            <a:avLst/>
          </a:prstGeom>
          <a:noFill/>
          <a:ln w="31750">
            <a:solidFill>
              <a:srgbClr val="000090"/>
            </a:solidFill>
          </a:ln>
        </p:spPr>
        <p:txBody>
          <a:bodyPr wrap="square" rtlCol="0">
            <a:noAutofit/>
          </a:bodyPr>
          <a:lstStyle/>
          <a:p>
            <a:r>
              <a:rPr lang="it-IT" sz="2800" dirty="0" smtClean="0"/>
              <a:t>A </a:t>
            </a:r>
            <a:r>
              <a:rPr lang="it-IT" sz="2800" dirty="0" err="1" smtClean="0"/>
              <a:t>PMTs</a:t>
            </a:r>
            <a:r>
              <a:rPr lang="it-IT" sz="2800" dirty="0" smtClean="0"/>
              <a:t> </a:t>
            </a:r>
            <a:r>
              <a:rPr lang="it-IT" sz="2800" dirty="0" err="1" smtClean="0"/>
              <a:t>charge</a:t>
            </a:r>
            <a:r>
              <a:rPr lang="it-IT" sz="2800" dirty="0" smtClean="0"/>
              <a:t>/</a:t>
            </a:r>
            <a:r>
              <a:rPr lang="it-IT" sz="2800" dirty="0" err="1" smtClean="0"/>
              <a:t>amplitude</a:t>
            </a:r>
            <a:r>
              <a:rPr lang="it-IT" sz="2800" dirty="0" smtClean="0"/>
              <a:t> </a:t>
            </a:r>
            <a:r>
              <a:rPr lang="it-IT" sz="2800" dirty="0" err="1" smtClean="0"/>
              <a:t>equalization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necessary</a:t>
            </a:r>
            <a:r>
              <a:rPr lang="it-IT" sz="2800" dirty="0" smtClean="0"/>
              <a:t> </a:t>
            </a:r>
            <a:r>
              <a:rPr lang="it-IT" sz="2800" dirty="0" err="1" smtClean="0"/>
              <a:t>also</a:t>
            </a:r>
            <a:r>
              <a:rPr lang="it-IT" sz="2800" dirty="0" smtClean="0"/>
              <a:t> </a:t>
            </a:r>
            <a:r>
              <a:rPr lang="it-IT" sz="2800" dirty="0" err="1" smtClean="0"/>
              <a:t>to</a:t>
            </a:r>
            <a:r>
              <a:rPr lang="it-IT" sz="2800" dirty="0" smtClean="0"/>
              <a:t> </a:t>
            </a:r>
            <a:r>
              <a:rPr lang="it-IT" sz="2800" dirty="0" err="1" smtClean="0"/>
              <a:t>have</a:t>
            </a:r>
            <a:r>
              <a:rPr lang="it-IT" sz="2800" dirty="0" smtClean="0"/>
              <a:t> a </a:t>
            </a:r>
            <a:r>
              <a:rPr lang="it-IT" sz="2800" dirty="0" err="1" smtClean="0"/>
              <a:t>reliable</a:t>
            </a:r>
            <a:r>
              <a:rPr lang="it-IT" sz="2800" dirty="0" smtClean="0"/>
              <a:t> </a:t>
            </a:r>
            <a:r>
              <a:rPr lang="it-IT" sz="2800" dirty="0" err="1" smtClean="0"/>
              <a:t>z</a:t>
            </a:r>
            <a:r>
              <a:rPr lang="it-IT" sz="2800" dirty="0" smtClean="0"/>
              <a:t> </a:t>
            </a:r>
            <a:r>
              <a:rPr lang="it-IT" sz="2800" dirty="0" err="1" smtClean="0"/>
              <a:t>estimation</a:t>
            </a:r>
            <a:r>
              <a:rPr lang="it-IT" sz="2800" dirty="0" smtClean="0"/>
              <a:t> at trigger </a:t>
            </a:r>
            <a:r>
              <a:rPr lang="it-IT" sz="2800" dirty="0" err="1" smtClean="0"/>
              <a:t>level</a:t>
            </a:r>
            <a:r>
              <a:rPr lang="it-IT" sz="2800" dirty="0" smtClean="0"/>
              <a:t> </a:t>
            </a:r>
            <a:r>
              <a:rPr lang="it-IT" sz="2800" dirty="0" err="1" smtClean="0"/>
              <a:t>by</a:t>
            </a:r>
            <a:r>
              <a:rPr lang="it-IT" sz="2800" dirty="0" smtClean="0"/>
              <a:t> </a:t>
            </a:r>
            <a:r>
              <a:rPr lang="it-IT" sz="2800" dirty="0" err="1" smtClean="0"/>
              <a:t>using</a:t>
            </a:r>
            <a:r>
              <a:rPr lang="it-IT" sz="2800" dirty="0" smtClean="0"/>
              <a:t> </a:t>
            </a:r>
            <a:r>
              <a:rPr lang="it-IT" sz="2800" dirty="0" err="1" smtClean="0"/>
              <a:t>charge</a:t>
            </a:r>
            <a:r>
              <a:rPr lang="it-IT" sz="2800" dirty="0" smtClean="0"/>
              <a:t> </a:t>
            </a:r>
            <a:r>
              <a:rPr lang="it-IT" sz="2800" dirty="0" err="1" smtClean="0"/>
              <a:t>ratio</a:t>
            </a:r>
            <a:r>
              <a:rPr lang="it-IT" sz="2800" dirty="0" smtClean="0"/>
              <a:t>. The </a:t>
            </a:r>
            <a:r>
              <a:rPr lang="it-IT" sz="2800" dirty="0" err="1" smtClean="0"/>
              <a:t>equalization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achieved</a:t>
            </a:r>
            <a:r>
              <a:rPr lang="it-IT" sz="2800" dirty="0" smtClean="0"/>
              <a:t> </a:t>
            </a:r>
            <a:r>
              <a:rPr lang="it-IT" sz="2800" dirty="0" err="1" smtClean="0"/>
              <a:t>using</a:t>
            </a:r>
            <a:r>
              <a:rPr lang="it-IT" sz="2800" dirty="0" smtClean="0"/>
              <a:t> </a:t>
            </a:r>
            <a:r>
              <a:rPr lang="it-IT" sz="2800" dirty="0" err="1" smtClean="0"/>
              <a:t>cosmic</a:t>
            </a:r>
            <a:r>
              <a:rPr lang="it-IT" sz="2800" dirty="0" smtClean="0"/>
              <a:t> </a:t>
            </a:r>
            <a:r>
              <a:rPr lang="it-IT" sz="2800" dirty="0" err="1" smtClean="0"/>
              <a:t>rays</a:t>
            </a:r>
            <a:r>
              <a:rPr lang="it-IT" sz="2800" dirty="0" smtClean="0"/>
              <a:t> </a:t>
            </a:r>
            <a:r>
              <a:rPr lang="it-IT" sz="2800" dirty="0" err="1" smtClean="0"/>
              <a:t>hitting</a:t>
            </a:r>
            <a:r>
              <a:rPr lang="it-IT" sz="2800" dirty="0" smtClean="0"/>
              <a:t> the center </a:t>
            </a:r>
            <a:r>
              <a:rPr lang="it-IT" sz="2800" dirty="0" err="1" smtClean="0"/>
              <a:t>of</a:t>
            </a:r>
            <a:r>
              <a:rPr lang="it-IT" sz="2800" dirty="0" smtClean="0"/>
              <a:t> the </a:t>
            </a:r>
            <a:r>
              <a:rPr lang="it-IT" sz="2800" dirty="0" err="1" smtClean="0"/>
              <a:t>bars</a:t>
            </a:r>
            <a:r>
              <a:rPr lang="it-IT" sz="2800" dirty="0" smtClean="0"/>
              <a:t> and </a:t>
            </a:r>
            <a:r>
              <a:rPr lang="it-IT" sz="2800" dirty="0" err="1" smtClean="0"/>
              <a:t>tuning</a:t>
            </a:r>
            <a:r>
              <a:rPr lang="it-IT" sz="2800" dirty="0" smtClean="0"/>
              <a:t> </a:t>
            </a:r>
            <a:r>
              <a:rPr lang="it-IT" sz="2800" dirty="0" err="1" smtClean="0"/>
              <a:t>gains</a:t>
            </a:r>
            <a:r>
              <a:rPr lang="it-IT" sz="2800" dirty="0" smtClean="0"/>
              <a:t> </a:t>
            </a:r>
            <a:r>
              <a:rPr lang="it-IT" sz="2800" dirty="0" err="1" smtClean="0"/>
              <a:t>to</a:t>
            </a:r>
            <a:r>
              <a:rPr lang="it-IT" sz="2800" dirty="0" smtClean="0"/>
              <a:t> </a:t>
            </a:r>
            <a:r>
              <a:rPr lang="it-IT" sz="2800" dirty="0" err="1" smtClean="0"/>
              <a:t>obtain</a:t>
            </a:r>
            <a:r>
              <a:rPr lang="it-IT" sz="2800" dirty="0" smtClean="0"/>
              <a:t> </a:t>
            </a:r>
            <a:r>
              <a:rPr lang="it-IT" sz="2800" dirty="0" err="1" smtClean="0"/>
              <a:t>almost</a:t>
            </a:r>
            <a:r>
              <a:rPr lang="it-IT" sz="2800" dirty="0" smtClean="0"/>
              <a:t> </a:t>
            </a:r>
            <a:r>
              <a:rPr lang="it-IT" sz="2800" dirty="0" err="1" smtClean="0"/>
              <a:t>equal</a:t>
            </a:r>
            <a:r>
              <a:rPr lang="it-IT" sz="2800" dirty="0" smtClean="0"/>
              <a:t> (~10%) Landau’</a:t>
            </a:r>
            <a:r>
              <a:rPr lang="it-IT" sz="2800" dirty="0" err="1" smtClean="0"/>
              <a:t>s</a:t>
            </a:r>
            <a:r>
              <a:rPr lang="it-IT" sz="2800" dirty="0" smtClean="0"/>
              <a:t> </a:t>
            </a:r>
            <a:r>
              <a:rPr lang="it-IT" sz="2800" dirty="0" err="1" smtClean="0"/>
              <a:t>peaks</a:t>
            </a:r>
            <a:r>
              <a:rPr lang="it-IT" sz="2800" dirty="0" smtClean="0"/>
              <a:t>. </a:t>
            </a:r>
            <a:r>
              <a:rPr lang="it-IT" sz="2800" dirty="0" err="1" smtClean="0"/>
              <a:t>Further</a:t>
            </a:r>
            <a:r>
              <a:rPr lang="it-IT" sz="2800" dirty="0" smtClean="0"/>
              <a:t> </a:t>
            </a:r>
            <a:r>
              <a:rPr lang="it-IT" sz="2800" dirty="0" err="1" smtClean="0"/>
              <a:t>refining</a:t>
            </a:r>
            <a:r>
              <a:rPr lang="it-IT" sz="2800" dirty="0" smtClean="0"/>
              <a:t> </a:t>
            </a:r>
            <a:r>
              <a:rPr lang="it-IT" sz="2800" dirty="0" err="1" smtClean="0"/>
              <a:t>made</a:t>
            </a:r>
            <a:r>
              <a:rPr lang="it-IT" sz="2800" dirty="0" smtClean="0"/>
              <a:t> online at trigger </a:t>
            </a:r>
            <a:r>
              <a:rPr lang="it-IT" sz="2800" dirty="0" err="1" smtClean="0"/>
              <a:t>level</a:t>
            </a:r>
            <a:r>
              <a:rPr lang="it-IT" sz="2800" dirty="0" smtClean="0"/>
              <a:t>.</a:t>
            </a:r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it-IT" sz="2800" dirty="0"/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it-IT" sz="2800" dirty="0"/>
          </a:p>
        </p:txBody>
      </p:sp>
      <p:pic>
        <p:nvPicPr>
          <p:cNvPr id="28" name="Picture 27" descr="Immagine 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7134" y="5105371"/>
            <a:ext cx="9045498" cy="5953154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sp>
        <p:nvSpPr>
          <p:cNvPr id="55" name="TextBox 54"/>
          <p:cNvSpPr txBox="1"/>
          <p:nvPr/>
        </p:nvSpPr>
        <p:spPr>
          <a:xfrm>
            <a:off x="641350" y="29865100"/>
            <a:ext cx="8122520" cy="5262980"/>
          </a:xfrm>
          <a:prstGeom prst="rect">
            <a:avLst/>
          </a:prstGeom>
          <a:noFill/>
          <a:ln w="31750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The trigger </a:t>
            </a:r>
            <a:r>
              <a:rPr lang="it-IT" sz="2800" dirty="0" err="1" smtClean="0"/>
              <a:t>resolution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evaluated</a:t>
            </a:r>
            <a:r>
              <a:rPr lang="it-IT" sz="2800" dirty="0" smtClean="0"/>
              <a:t> </a:t>
            </a:r>
            <a:r>
              <a:rPr lang="it-IT" sz="2800" dirty="0" err="1" smtClean="0"/>
              <a:t>comparing</a:t>
            </a:r>
            <a:r>
              <a:rPr lang="it-IT" sz="2800" dirty="0" smtClean="0"/>
              <a:t> the online </a:t>
            </a:r>
            <a:r>
              <a:rPr lang="it-IT" sz="2800" dirty="0" err="1" smtClean="0"/>
              <a:t>reconstructed</a:t>
            </a:r>
            <a:r>
              <a:rPr lang="it-IT" sz="2800" dirty="0" smtClean="0"/>
              <a:t> impact </a:t>
            </a:r>
            <a:r>
              <a:rPr lang="it-IT" sz="2800" dirty="0" err="1" smtClean="0"/>
              <a:t>point</a:t>
            </a:r>
            <a:r>
              <a:rPr lang="it-IT" sz="2800" dirty="0" smtClean="0"/>
              <a:t> </a:t>
            </a:r>
            <a:r>
              <a:rPr lang="it-IT" sz="2800" dirty="0" err="1" smtClean="0"/>
              <a:t>with</a:t>
            </a:r>
            <a:r>
              <a:rPr lang="it-IT" sz="2800" dirty="0" smtClean="0"/>
              <a:t> the offline </a:t>
            </a:r>
            <a:r>
              <a:rPr lang="it-IT" sz="2800" dirty="0" err="1" smtClean="0"/>
              <a:t>one</a:t>
            </a:r>
            <a:r>
              <a:rPr lang="it-IT" sz="2800" dirty="0" smtClean="0"/>
              <a:t>. </a:t>
            </a:r>
            <a:r>
              <a:rPr lang="it-IT" sz="2800" dirty="0" err="1" smtClean="0"/>
              <a:t>We</a:t>
            </a:r>
            <a:r>
              <a:rPr lang="it-IT" sz="2800" dirty="0" smtClean="0"/>
              <a:t> </a:t>
            </a:r>
            <a:r>
              <a:rPr lang="it-IT" sz="2800" dirty="0" err="1" smtClean="0"/>
              <a:t>obtain</a:t>
            </a:r>
            <a:r>
              <a:rPr lang="it-IT" sz="2800" dirty="0" smtClean="0"/>
              <a:t> 7,3 cm </a:t>
            </a:r>
            <a:r>
              <a:rPr lang="it-IT" sz="2800" dirty="0" err="1" smtClean="0"/>
              <a:t>r.m.s.</a:t>
            </a:r>
            <a:r>
              <a:rPr lang="it-IT" sz="2800" dirty="0" smtClean="0"/>
              <a:t> </a:t>
            </a:r>
            <a:r>
              <a:rPr lang="it-IT" sz="2800" dirty="0" err="1" smtClean="0"/>
              <a:t>as</a:t>
            </a:r>
            <a:r>
              <a:rPr lang="it-IT" sz="2800" dirty="0" smtClean="0"/>
              <a:t> </a:t>
            </a:r>
            <a:r>
              <a:rPr lang="it-IT" sz="2800" dirty="0" err="1" smtClean="0"/>
              <a:t>showed</a:t>
            </a:r>
            <a:r>
              <a:rPr lang="it-IT" sz="2800" dirty="0" smtClean="0"/>
              <a:t> in the </a:t>
            </a:r>
            <a:r>
              <a:rPr lang="it-IT" sz="2800" dirty="0" err="1" smtClean="0"/>
              <a:t>picture</a:t>
            </a:r>
            <a:r>
              <a:rPr lang="it-IT" sz="2800" dirty="0" smtClean="0"/>
              <a:t>.</a:t>
            </a:r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it-IT" sz="2800" dirty="0"/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it-IT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25482550" y="5119391"/>
            <a:ext cx="3774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Top </a:t>
            </a:r>
            <a:r>
              <a:rPr lang="it-IT" sz="2400" dirty="0" err="1" smtClean="0"/>
              <a:t>view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the MEG layout</a:t>
            </a:r>
            <a:endParaRPr lang="it-IT" sz="2400" dirty="0"/>
          </a:p>
        </p:txBody>
      </p:sp>
      <p:pic>
        <p:nvPicPr>
          <p:cNvPr id="53" name="Picture 52" descr="landau_example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071195" y="25017050"/>
            <a:ext cx="5351955" cy="4360073"/>
          </a:xfrm>
          <a:prstGeom prst="rect">
            <a:avLst/>
          </a:prstGeom>
        </p:spPr>
      </p:pic>
      <p:pic>
        <p:nvPicPr>
          <p:cNvPr id="56" name="Picture 55" descr="efficiency_DTD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992600" y="36339261"/>
            <a:ext cx="3592350" cy="2796217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2727201" y="32509725"/>
            <a:ext cx="6870149" cy="7200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ctangle 31"/>
          <p:cNvSpPr/>
          <p:nvPr/>
        </p:nvSpPr>
        <p:spPr>
          <a:xfrm>
            <a:off x="9328150" y="33344971"/>
            <a:ext cx="13406504" cy="636475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TextBox 39"/>
          <p:cNvSpPr txBox="1"/>
          <p:nvPr/>
        </p:nvSpPr>
        <p:spPr>
          <a:xfrm>
            <a:off x="9424210" y="33778569"/>
            <a:ext cx="7295340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3200" dirty="0" err="1" smtClean="0"/>
              <a:t>Time</a:t>
            </a:r>
            <a:r>
              <a:rPr lang="it-IT" sz="3200" dirty="0" smtClean="0"/>
              <a:t> </a:t>
            </a:r>
            <a:r>
              <a:rPr lang="it-IT" sz="3200" dirty="0" err="1" smtClean="0"/>
              <a:t>resolution</a:t>
            </a:r>
            <a:r>
              <a:rPr lang="it-IT" sz="3200" dirty="0" smtClean="0"/>
              <a:t> upper </a:t>
            </a:r>
            <a:r>
              <a:rPr lang="it-IT" sz="3200" dirty="0" err="1" smtClean="0"/>
              <a:t>limit</a:t>
            </a:r>
            <a:r>
              <a:rPr lang="it-IT" sz="3200" dirty="0" smtClean="0"/>
              <a:t> </a:t>
            </a:r>
            <a:r>
              <a:rPr lang="it-IT" sz="3200" dirty="0" err="1" smtClean="0"/>
              <a:t>is</a:t>
            </a:r>
            <a:r>
              <a:rPr lang="it-IT" sz="3200" dirty="0" smtClean="0"/>
              <a:t> </a:t>
            </a:r>
            <a:r>
              <a:rPr lang="it-IT" sz="3200" dirty="0" err="1" smtClean="0"/>
              <a:t>extrapolated</a:t>
            </a:r>
            <a:r>
              <a:rPr lang="it-IT" sz="3200" dirty="0" smtClean="0"/>
              <a:t> </a:t>
            </a:r>
            <a:r>
              <a:rPr lang="it-IT" sz="3200" dirty="0" err="1" smtClean="0"/>
              <a:t>from</a:t>
            </a:r>
            <a:r>
              <a:rPr lang="it-IT" sz="3200" dirty="0" smtClean="0"/>
              <a:t> multiple bar hit: </a:t>
            </a:r>
            <a:r>
              <a:rPr lang="it-IT" sz="3200" dirty="0" err="1" smtClean="0"/>
              <a:t>time</a:t>
            </a:r>
            <a:r>
              <a:rPr lang="it-IT" sz="3200" dirty="0" smtClean="0"/>
              <a:t> </a:t>
            </a:r>
            <a:r>
              <a:rPr lang="it-IT" sz="3200" dirty="0" err="1" smtClean="0"/>
              <a:t>differences</a:t>
            </a:r>
            <a:r>
              <a:rPr lang="it-IT" sz="3200" dirty="0" smtClean="0"/>
              <a:t> </a:t>
            </a:r>
            <a:r>
              <a:rPr lang="it-IT" sz="3200" dirty="0" err="1" smtClean="0"/>
              <a:t>distributions</a:t>
            </a:r>
            <a:r>
              <a:rPr lang="it-IT" sz="3200" dirty="0" smtClean="0"/>
              <a:t> </a:t>
            </a:r>
            <a:r>
              <a:rPr lang="it-IT" sz="3200" dirty="0" err="1" smtClean="0"/>
              <a:t>for</a:t>
            </a:r>
            <a:r>
              <a:rPr lang="it-IT" sz="3200" dirty="0" smtClean="0"/>
              <a:t> </a:t>
            </a:r>
            <a:r>
              <a:rPr lang="it-IT" sz="3200" dirty="0" err="1" smtClean="0"/>
              <a:t>adjacent</a:t>
            </a:r>
            <a:r>
              <a:rPr lang="it-IT" sz="3200" dirty="0" smtClean="0"/>
              <a:t> </a:t>
            </a:r>
            <a:r>
              <a:rPr lang="it-IT" sz="3200" dirty="0" err="1" smtClean="0"/>
              <a:t>bars</a:t>
            </a:r>
            <a:r>
              <a:rPr lang="it-IT" sz="3200" dirty="0" smtClean="0"/>
              <a:t> in </a:t>
            </a:r>
            <a:r>
              <a:rPr lang="it-IT" sz="3200" dirty="0" err="1" smtClean="0"/>
              <a:t>double</a:t>
            </a:r>
            <a:r>
              <a:rPr lang="it-IT" sz="3200" dirty="0" smtClean="0"/>
              <a:t> and triple </a:t>
            </a:r>
            <a:r>
              <a:rPr lang="it-IT" sz="3200" dirty="0" err="1" smtClean="0"/>
              <a:t>bars</a:t>
            </a:r>
            <a:r>
              <a:rPr lang="it-IT" sz="3200" dirty="0" smtClean="0"/>
              <a:t> </a:t>
            </a:r>
            <a:r>
              <a:rPr lang="it-IT" sz="3200" dirty="0" err="1" smtClean="0"/>
              <a:t>coincidences</a:t>
            </a:r>
            <a:r>
              <a:rPr lang="it-IT" sz="3200" dirty="0" smtClean="0"/>
              <a:t> </a:t>
            </a:r>
            <a:r>
              <a:rPr lang="it-IT" sz="3200" dirty="0" err="1" smtClean="0"/>
              <a:t>from</a:t>
            </a:r>
            <a:r>
              <a:rPr lang="it-IT" sz="3200" dirty="0" smtClean="0"/>
              <a:t> MEG data </a:t>
            </a:r>
            <a:r>
              <a:rPr lang="it-IT" sz="3200" dirty="0" err="1" smtClean="0"/>
              <a:t>have</a:t>
            </a:r>
            <a:r>
              <a:rPr lang="it-IT" sz="3200" dirty="0" smtClean="0"/>
              <a:t> </a:t>
            </a:r>
            <a:r>
              <a:rPr lang="it-IT" sz="3200" dirty="0" err="1" smtClean="0"/>
              <a:t>sigmas</a:t>
            </a:r>
            <a:r>
              <a:rPr lang="it-IT" sz="3200" dirty="0" smtClean="0"/>
              <a:t> in the </a:t>
            </a:r>
            <a:r>
              <a:rPr lang="it-IT" sz="3200" dirty="0" err="1" smtClean="0"/>
              <a:t>range</a:t>
            </a:r>
            <a:r>
              <a:rPr lang="it-IT" sz="3200" dirty="0" smtClean="0"/>
              <a:t> 60-90 ps.</a:t>
            </a:r>
          </a:p>
          <a:p>
            <a:endParaRPr lang="it-IT" sz="3200" dirty="0" smtClean="0"/>
          </a:p>
          <a:p>
            <a:r>
              <a:rPr lang="it-IT" sz="3200" dirty="0" smtClean="0"/>
              <a:t>The </a:t>
            </a:r>
            <a:r>
              <a:rPr lang="it-IT" sz="3200" dirty="0" err="1" smtClean="0"/>
              <a:t>uniformity</a:t>
            </a:r>
            <a:r>
              <a:rPr lang="it-IT" sz="3200" dirty="0" smtClean="0"/>
              <a:t> </a:t>
            </a:r>
            <a:r>
              <a:rPr lang="it-IT" sz="3200" dirty="0" err="1" smtClean="0"/>
              <a:t>of</a:t>
            </a:r>
            <a:r>
              <a:rPr lang="it-IT" sz="3200" dirty="0" smtClean="0"/>
              <a:t> the detector </a:t>
            </a:r>
            <a:r>
              <a:rPr lang="it-IT" sz="3200" dirty="0" err="1" smtClean="0"/>
              <a:t>is</a:t>
            </a:r>
            <a:r>
              <a:rPr lang="it-IT" sz="3200" dirty="0" smtClean="0"/>
              <a:t> </a:t>
            </a:r>
            <a:r>
              <a:rPr lang="it-IT" sz="3200" dirty="0" err="1" smtClean="0"/>
              <a:t>quite</a:t>
            </a:r>
            <a:r>
              <a:rPr lang="it-IT" sz="3200" dirty="0" smtClean="0"/>
              <a:t> </a:t>
            </a:r>
            <a:r>
              <a:rPr lang="it-IT" sz="3200" dirty="0" err="1" smtClean="0"/>
              <a:t>good</a:t>
            </a:r>
            <a:r>
              <a:rPr lang="it-IT" sz="3200" dirty="0" smtClean="0"/>
              <a:t>, </a:t>
            </a:r>
            <a:r>
              <a:rPr lang="it-IT" sz="3200" dirty="0" err="1" smtClean="0"/>
              <a:t>every</a:t>
            </a:r>
            <a:r>
              <a:rPr lang="it-IT" sz="3200" dirty="0" smtClean="0"/>
              <a:t> </a:t>
            </a:r>
            <a:r>
              <a:rPr lang="it-IT" sz="3200" dirty="0" err="1" smtClean="0"/>
              <a:t>bars</a:t>
            </a:r>
            <a:r>
              <a:rPr lang="it-IT" sz="3200" dirty="0" smtClean="0"/>
              <a:t> show </a:t>
            </a:r>
            <a:r>
              <a:rPr lang="it-IT" sz="3200" dirty="0" err="1" smtClean="0"/>
              <a:t>resolutions</a:t>
            </a:r>
            <a:r>
              <a:rPr lang="it-IT" sz="3200" dirty="0" smtClean="0"/>
              <a:t> </a:t>
            </a:r>
          </a:p>
          <a:p>
            <a:r>
              <a:rPr lang="it-IT" sz="3200" b="1" dirty="0" smtClean="0">
                <a:solidFill>
                  <a:srgbClr val="FF0000"/>
                </a:solidFill>
              </a:rPr>
              <a:t>σ</a:t>
            </a:r>
            <a:r>
              <a:rPr lang="it-IT" sz="3200" b="1" baseline="-25000" dirty="0" smtClean="0">
                <a:solidFill>
                  <a:srgbClr val="FF0000"/>
                </a:solidFill>
              </a:rPr>
              <a:t>t</a:t>
            </a:r>
            <a:r>
              <a:rPr lang="it-IT" sz="3200" b="1" dirty="0" smtClean="0">
                <a:solidFill>
                  <a:srgbClr val="FF0000"/>
                </a:solidFill>
              </a:rPr>
              <a:t> &lt; 80ps </a:t>
            </a:r>
            <a:r>
              <a:rPr lang="it-IT" sz="3200" dirty="0" smtClean="0"/>
              <a:t>for triple bars event.</a:t>
            </a:r>
          </a:p>
          <a:p>
            <a:endParaRPr lang="it-IT" sz="32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22843327" y="32496842"/>
            <a:ext cx="6830223" cy="51398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3200" dirty="0" err="1" smtClean="0"/>
              <a:t>Z</a:t>
            </a:r>
            <a:r>
              <a:rPr lang="it-IT" sz="3200" dirty="0" smtClean="0"/>
              <a:t> </a:t>
            </a:r>
            <a:r>
              <a:rPr lang="it-IT" sz="3200" dirty="0" err="1" smtClean="0"/>
              <a:t>resolutions</a:t>
            </a:r>
            <a:r>
              <a:rPr lang="it-IT" sz="3200" dirty="0" smtClean="0"/>
              <a:t> are </a:t>
            </a:r>
            <a:r>
              <a:rPr lang="it-IT" sz="3200" dirty="0" err="1" smtClean="0"/>
              <a:t>calculated</a:t>
            </a:r>
            <a:r>
              <a:rPr lang="it-IT" sz="3200" dirty="0" smtClean="0"/>
              <a:t> </a:t>
            </a:r>
            <a:r>
              <a:rPr lang="it-IT" sz="3200" dirty="0" err="1" smtClean="0"/>
              <a:t>using</a:t>
            </a:r>
            <a:r>
              <a:rPr lang="it-IT" sz="3200" dirty="0" smtClean="0"/>
              <a:t> triple </a:t>
            </a:r>
            <a:r>
              <a:rPr lang="it-IT" sz="3200" dirty="0" err="1" smtClean="0"/>
              <a:t>bars</a:t>
            </a:r>
            <a:r>
              <a:rPr lang="it-IT" sz="3200" dirty="0" smtClean="0"/>
              <a:t> </a:t>
            </a:r>
            <a:r>
              <a:rPr lang="it-IT" sz="3200" dirty="0" err="1" smtClean="0"/>
              <a:t>events</a:t>
            </a:r>
            <a:r>
              <a:rPr lang="it-IT" sz="3200" dirty="0" smtClean="0"/>
              <a:t>, </a:t>
            </a:r>
            <a:r>
              <a:rPr lang="it-IT" sz="3200" dirty="0" err="1" smtClean="0"/>
              <a:t>evaluating</a:t>
            </a:r>
            <a:r>
              <a:rPr lang="it-IT" sz="3200" dirty="0" smtClean="0"/>
              <a:t> the </a:t>
            </a:r>
            <a:r>
              <a:rPr lang="it-IT" sz="3200" dirty="0" err="1" smtClean="0"/>
              <a:t>distributions</a:t>
            </a:r>
            <a:r>
              <a:rPr lang="it-IT" sz="3200" dirty="0" smtClean="0"/>
              <a:t> </a:t>
            </a:r>
            <a:r>
              <a:rPr lang="it-IT" sz="3200" dirty="0" err="1" smtClean="0"/>
              <a:t>of</a:t>
            </a:r>
            <a:endParaRPr lang="it-IT" sz="3200" dirty="0" smtClean="0"/>
          </a:p>
          <a:p>
            <a:r>
              <a:rPr lang="it-IT" sz="3200" dirty="0" smtClean="0"/>
              <a:t>We obtain </a:t>
            </a:r>
            <a:r>
              <a:rPr lang="it-IT" sz="3200" b="1" dirty="0" smtClean="0"/>
              <a:t>σ</a:t>
            </a:r>
            <a:r>
              <a:rPr lang="it-IT" sz="3200" b="1" baseline="-25000" dirty="0" smtClean="0"/>
              <a:t>z</a:t>
            </a:r>
            <a:r>
              <a:rPr lang="it-IT" sz="3200" b="1" dirty="0" smtClean="0"/>
              <a:t> ~ 1.2cm. </a:t>
            </a:r>
            <a:r>
              <a:rPr lang="it-IT" sz="3200" dirty="0" smtClean="0"/>
              <a:t>  </a:t>
            </a:r>
          </a:p>
          <a:p>
            <a:endParaRPr lang="it-IT" sz="4000" dirty="0" smtClean="0"/>
          </a:p>
          <a:p>
            <a:endParaRPr lang="it-IT" sz="4000" dirty="0" smtClean="0"/>
          </a:p>
          <a:p>
            <a:endParaRPr lang="it-IT" sz="4000" dirty="0" smtClean="0"/>
          </a:p>
          <a:p>
            <a:endParaRPr lang="it-IT" sz="4000" dirty="0" smtClean="0"/>
          </a:p>
          <a:p>
            <a:endParaRPr lang="it-IT" sz="4000" dirty="0" smtClean="0"/>
          </a:p>
          <a:p>
            <a:endParaRPr lang="it-IT" sz="4000" dirty="0"/>
          </a:p>
        </p:txBody>
      </p:sp>
      <p:pic>
        <p:nvPicPr>
          <p:cNvPr id="52" name="Picture 51" descr="Z_reso_prova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0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3886677" y="34985325"/>
            <a:ext cx="4872473" cy="3969453"/>
          </a:xfrm>
          <a:prstGeom prst="rect">
            <a:avLst/>
          </a:prstGeom>
        </p:spPr>
      </p:pic>
      <p:pic>
        <p:nvPicPr>
          <p:cNvPr id="57" name="Picture 56" descr="double_vs_triple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16463720" y="34482256"/>
            <a:ext cx="5905129" cy="4617869"/>
          </a:xfrm>
          <a:prstGeom prst="rect">
            <a:avLst/>
          </a:prstGeom>
        </p:spPr>
      </p:pic>
      <p:pic>
        <p:nvPicPr>
          <p:cNvPr id="43" name="Picture 42" descr="Immagine 7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09150" y="25155525"/>
            <a:ext cx="6210551" cy="52578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0775950" y="32061686"/>
            <a:ext cx="90223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Chalkboard"/>
              </a:rPr>
              <a:t>Final</a:t>
            </a:r>
            <a:r>
              <a:rPr lang="it-IT" dirty="0" smtClean="0">
                <a:latin typeface="Chalkboard"/>
              </a:rPr>
              <a:t> </a:t>
            </a:r>
            <a:r>
              <a:rPr lang="it-IT" dirty="0" err="1" smtClean="0">
                <a:latin typeface="Chalkboard"/>
              </a:rPr>
              <a:t>performances</a:t>
            </a:r>
            <a:endParaRPr lang="it-IT" dirty="0">
              <a:latin typeface="Chalkboard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590067" y="22007867"/>
            <a:ext cx="6008667" cy="977705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noAutofit/>
          </a:bodyPr>
          <a:lstStyle/>
          <a:p>
            <a:r>
              <a:rPr lang="it-IT" sz="2800" dirty="0" smtClean="0"/>
              <a:t>APD </a:t>
            </a:r>
            <a:r>
              <a:rPr lang="it-IT" sz="2800" dirty="0" err="1" smtClean="0"/>
              <a:t>signals</a:t>
            </a:r>
            <a:r>
              <a:rPr lang="it-IT" sz="2800" dirty="0" smtClean="0"/>
              <a:t> </a:t>
            </a:r>
            <a:r>
              <a:rPr lang="it-IT" sz="2800" dirty="0" err="1" smtClean="0"/>
              <a:t>for</a:t>
            </a:r>
            <a:r>
              <a:rPr lang="it-IT" sz="2800" dirty="0" smtClean="0"/>
              <a:t> a </a:t>
            </a:r>
            <a:r>
              <a:rPr lang="it-IT" sz="2800" dirty="0" err="1" smtClean="0"/>
              <a:t>typical</a:t>
            </a:r>
            <a:r>
              <a:rPr lang="it-IT" sz="2800" dirty="0" smtClean="0"/>
              <a:t> MEG </a:t>
            </a:r>
            <a:r>
              <a:rPr lang="it-IT" sz="2800" dirty="0" err="1" smtClean="0"/>
              <a:t>event</a:t>
            </a:r>
            <a:r>
              <a:rPr lang="it-IT" sz="2800" dirty="0" smtClean="0"/>
              <a:t> (in </a:t>
            </a:r>
            <a:r>
              <a:rPr lang="it-IT" sz="2800" dirty="0" err="1" smtClean="0"/>
              <a:t>this</a:t>
            </a:r>
            <a:r>
              <a:rPr lang="it-IT" sz="2800" dirty="0" smtClean="0"/>
              <a:t> case, </a:t>
            </a:r>
            <a:r>
              <a:rPr lang="it-IT" sz="2800" dirty="0" err="1" smtClean="0"/>
              <a:t>we</a:t>
            </a:r>
            <a:r>
              <a:rPr lang="it-IT" sz="2800" dirty="0" smtClean="0"/>
              <a:t> </a:t>
            </a:r>
            <a:r>
              <a:rPr lang="it-IT" sz="2800" dirty="0" err="1" smtClean="0"/>
              <a:t>have</a:t>
            </a:r>
            <a:r>
              <a:rPr lang="it-IT" sz="2800" dirty="0" smtClean="0"/>
              <a:t> </a:t>
            </a:r>
            <a:r>
              <a:rPr lang="it-IT" sz="2800" dirty="0" err="1" smtClean="0"/>
              <a:t>2</a:t>
            </a:r>
            <a:r>
              <a:rPr lang="it-IT" sz="2800" dirty="0" smtClean="0"/>
              <a:t> </a:t>
            </a:r>
            <a:r>
              <a:rPr lang="it-IT" sz="2800" dirty="0" err="1" smtClean="0"/>
              <a:t>bunches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16 </a:t>
            </a:r>
            <a:r>
              <a:rPr lang="it-IT" sz="2800" dirty="0" err="1" smtClean="0"/>
              <a:t>APDs</a:t>
            </a:r>
            <a:r>
              <a:rPr lang="it-IT" sz="2800" dirty="0" smtClean="0"/>
              <a:t> hit)</a:t>
            </a:r>
            <a:r>
              <a:rPr lang="it-IT" sz="2800" dirty="0" err="1" smtClean="0"/>
              <a:t>…</a:t>
            </a:r>
            <a:endParaRPr lang="it-IT" sz="2800" dirty="0" smtClean="0"/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it-IT" sz="2800" dirty="0" smtClean="0"/>
          </a:p>
          <a:p>
            <a:r>
              <a:rPr lang="it-IT" sz="2800" dirty="0" err="1" smtClean="0"/>
              <a:t>…and</a:t>
            </a:r>
            <a:r>
              <a:rPr lang="it-IT" sz="2800" dirty="0" smtClean="0"/>
              <a:t> </a:t>
            </a:r>
            <a:r>
              <a:rPr lang="it-IT" sz="2800" dirty="0" err="1" smtClean="0"/>
              <a:t>corresponding</a:t>
            </a:r>
            <a:r>
              <a:rPr lang="it-IT" sz="2800" dirty="0" smtClean="0"/>
              <a:t> offline </a:t>
            </a:r>
            <a:r>
              <a:rPr lang="it-IT" sz="2800" dirty="0" err="1" smtClean="0"/>
              <a:t>Z</a:t>
            </a:r>
            <a:r>
              <a:rPr lang="it-IT" sz="2800" dirty="0" smtClean="0"/>
              <a:t> </a:t>
            </a:r>
            <a:r>
              <a:rPr lang="it-IT" sz="2800" dirty="0" err="1" smtClean="0"/>
              <a:t>reconstruction</a:t>
            </a:r>
            <a:r>
              <a:rPr lang="it-IT" sz="2800" dirty="0" smtClean="0"/>
              <a:t> (</a:t>
            </a:r>
            <a:r>
              <a:rPr lang="it-IT" sz="2800" dirty="0" err="1" smtClean="0"/>
              <a:t>Z</a:t>
            </a:r>
            <a:r>
              <a:rPr lang="it-IT" sz="2800" baseline="-25000" dirty="0" err="1" smtClean="0"/>
              <a:t>bar</a:t>
            </a:r>
            <a:r>
              <a:rPr lang="it-IT" sz="2800" dirty="0" err="1" smtClean="0"/>
              <a:t>-Z</a:t>
            </a:r>
            <a:r>
              <a:rPr lang="it-IT" sz="2800" baseline="-25000" dirty="0" err="1" smtClean="0"/>
              <a:t>APD</a:t>
            </a:r>
            <a:r>
              <a:rPr lang="it-IT" sz="2800" dirty="0" smtClean="0"/>
              <a:t>)</a:t>
            </a:r>
          </a:p>
          <a:p>
            <a:endParaRPr lang="it-IT" sz="3200" dirty="0" smtClean="0"/>
          </a:p>
          <a:p>
            <a:endParaRPr lang="it-IT" sz="3200" dirty="0" smtClean="0"/>
          </a:p>
          <a:p>
            <a:endParaRPr lang="it-IT" sz="3200" dirty="0" smtClean="0"/>
          </a:p>
          <a:p>
            <a:endParaRPr lang="it-IT" sz="3200" dirty="0" smtClean="0"/>
          </a:p>
          <a:p>
            <a:endParaRPr lang="it-IT" sz="3200" dirty="0"/>
          </a:p>
          <a:p>
            <a:endParaRPr lang="it-IT" sz="3200" dirty="0" smtClean="0"/>
          </a:p>
          <a:p>
            <a:endParaRPr lang="it-IT" sz="3200" dirty="0" smtClean="0"/>
          </a:p>
          <a:p>
            <a:endParaRPr lang="it-IT" sz="3200" dirty="0" smtClean="0"/>
          </a:p>
          <a:p>
            <a:endParaRPr lang="it-IT" sz="3200" dirty="0" smtClean="0"/>
          </a:p>
          <a:p>
            <a:endParaRPr lang="it-IT" sz="3200" dirty="0"/>
          </a:p>
        </p:txBody>
      </p:sp>
      <p:pic>
        <p:nvPicPr>
          <p:cNvPr id="60" name="Picture 59" descr="lecca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985650" y="23548975"/>
            <a:ext cx="5308284" cy="3587750"/>
          </a:xfrm>
          <a:prstGeom prst="rect">
            <a:avLst/>
          </a:prstGeom>
        </p:spPr>
      </p:pic>
      <p:pic>
        <p:nvPicPr>
          <p:cNvPr id="71" name="Picture 70" descr="Zfiber-Zbar_bis"/>
          <p:cNvPicPr>
            <a:picLocks noChangeAspect="1" noChangeArrowheads="1"/>
          </p:cNvPicPr>
          <p:nvPr/>
        </p:nvPicPr>
        <p:blipFill>
          <a:blip r:embed="rId16"/>
          <a:srcRect r="48831" b="46883"/>
          <a:stretch>
            <a:fillRect/>
          </a:stretch>
        </p:blipFill>
        <p:spPr bwMode="auto">
          <a:xfrm>
            <a:off x="24602607" y="28267725"/>
            <a:ext cx="4232743" cy="3060000"/>
          </a:xfrm>
          <a:prstGeom prst="rect">
            <a:avLst/>
          </a:prstGeom>
          <a:noFill/>
        </p:spPr>
      </p:pic>
      <p:pic>
        <p:nvPicPr>
          <p:cNvPr id="47" name="Picture 46" descr="Immagine 8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4784" y="2874213"/>
            <a:ext cx="1716750" cy="1783512"/>
          </a:xfrm>
          <a:prstGeom prst="rect">
            <a:avLst/>
          </a:prstGeom>
        </p:spPr>
      </p:pic>
      <p:pic>
        <p:nvPicPr>
          <p:cNvPr id="48" name="Picture 47" descr="IEEENPSS.gi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6007" y="695325"/>
            <a:ext cx="1851727" cy="16764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816814" y="2860349"/>
            <a:ext cx="1629520" cy="1797377"/>
          </a:xfrm>
          <a:prstGeom prst="rect">
            <a:avLst/>
          </a:prstGeom>
        </p:spPr>
      </p:pic>
      <p:pic>
        <p:nvPicPr>
          <p:cNvPr id="65" name="Picture 64" descr="meglogo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668676" y="695325"/>
            <a:ext cx="1777658" cy="1584960"/>
          </a:xfrm>
          <a:prstGeom prst="rect">
            <a:avLst/>
          </a:prstGeom>
        </p:spPr>
      </p:pic>
      <p:pic>
        <p:nvPicPr>
          <p:cNvPr id="75" name="Picture 74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1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22"/>
              <a:stretch>
                <a:fillRect/>
              </a:stretch>
            </p:blipFill>
          </mc:Fallback>
        </mc:AlternateContent>
        <p:spPr>
          <a:xfrm>
            <a:off x="18247801" y="24545925"/>
            <a:ext cx="2968933" cy="385599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9516284" y="30696039"/>
            <a:ext cx="6669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Cosmic</a:t>
            </a:r>
            <a:r>
              <a:rPr lang="it-IT" sz="2000" dirty="0" smtClean="0"/>
              <a:t> </a:t>
            </a:r>
            <a:r>
              <a:rPr lang="it-IT" sz="2000" dirty="0" err="1" smtClean="0"/>
              <a:t>rays</a:t>
            </a:r>
            <a:r>
              <a:rPr lang="it-IT" sz="2000" dirty="0" smtClean="0"/>
              <a:t> </a:t>
            </a:r>
            <a:r>
              <a:rPr lang="it-IT" sz="2000" dirty="0" err="1" smtClean="0"/>
              <a:t>hitmap</a:t>
            </a:r>
            <a:r>
              <a:rPr lang="it-IT" sz="2000" dirty="0" smtClean="0"/>
              <a:t> </a:t>
            </a:r>
            <a:r>
              <a:rPr lang="it-IT" sz="2000" dirty="0" err="1" smtClean="0"/>
              <a:t>as</a:t>
            </a:r>
            <a:r>
              <a:rPr lang="it-IT" sz="2000" dirty="0" smtClean="0"/>
              <a:t> </a:t>
            </a:r>
            <a:r>
              <a:rPr lang="it-IT" sz="2000" dirty="0" err="1" smtClean="0"/>
              <a:t>seen</a:t>
            </a:r>
            <a:r>
              <a:rPr lang="it-IT" sz="2000" dirty="0" smtClean="0"/>
              <a:t> on TC, </a:t>
            </a:r>
            <a:r>
              <a:rPr lang="it-IT" sz="2000" dirty="0" err="1" smtClean="0"/>
              <a:t>before</a:t>
            </a:r>
            <a:r>
              <a:rPr lang="it-IT" sz="2000" dirty="0" smtClean="0"/>
              <a:t> and </a:t>
            </a:r>
            <a:r>
              <a:rPr lang="it-IT" sz="2000" dirty="0" err="1" smtClean="0"/>
              <a:t>after</a:t>
            </a:r>
            <a:r>
              <a:rPr lang="it-IT" sz="2000" dirty="0" smtClean="0"/>
              <a:t> the </a:t>
            </a:r>
            <a:r>
              <a:rPr lang="it-IT" sz="2000" smtClean="0"/>
              <a:t>allignment</a:t>
            </a:r>
            <a:endParaRPr lang="it-IT" sz="2000" dirty="0"/>
          </a:p>
        </p:txBody>
      </p:sp>
      <p:pic>
        <p:nvPicPr>
          <p:cNvPr id="87" name="Picture 86" descr="Schermata 2010-10-27 a 22.12.14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65350" y="31275215"/>
            <a:ext cx="5175812" cy="3786310"/>
          </a:xfrm>
          <a:prstGeom prst="rect">
            <a:avLst/>
          </a:prstGeom>
        </p:spPr>
      </p:pic>
      <p:sp>
        <p:nvSpPr>
          <p:cNvPr id="89" name="Down Arrow 88"/>
          <p:cNvSpPr/>
          <p:nvPr/>
        </p:nvSpPr>
        <p:spPr>
          <a:xfrm>
            <a:off x="2471534" y="19745325"/>
            <a:ext cx="1259174" cy="111650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Right Arrow 89"/>
          <p:cNvSpPr/>
          <p:nvPr/>
        </p:nvSpPr>
        <p:spPr>
          <a:xfrm>
            <a:off x="9915785" y="19366079"/>
            <a:ext cx="2027897" cy="1361799"/>
          </a:xfrm>
          <a:prstGeom prst="rightArrow">
            <a:avLst/>
          </a:prstGeom>
          <a:scene3d>
            <a:camera prst="orthographicFront">
              <a:rot lat="0" lon="0" rev="192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Right Arrow 90"/>
          <p:cNvSpPr/>
          <p:nvPr/>
        </p:nvSpPr>
        <p:spPr>
          <a:xfrm>
            <a:off x="19421175" y="19365281"/>
            <a:ext cx="1956554" cy="1362597"/>
          </a:xfrm>
          <a:prstGeom prst="rightArrow">
            <a:avLst/>
          </a:prstGeom>
          <a:scene3d>
            <a:camera prst="orthographicFront">
              <a:rot lat="0" lon="0" rev="132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" name="Down Arrow 91"/>
          <p:cNvSpPr/>
          <p:nvPr/>
        </p:nvSpPr>
        <p:spPr>
          <a:xfrm>
            <a:off x="25684842" y="19669125"/>
            <a:ext cx="1259174" cy="111650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TextBox 92"/>
          <p:cNvSpPr txBox="1"/>
          <p:nvPr/>
        </p:nvSpPr>
        <p:spPr>
          <a:xfrm>
            <a:off x="13104508" y="20107215"/>
            <a:ext cx="5042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Picture </a:t>
            </a:r>
            <a:r>
              <a:rPr lang="it-IT" sz="2000" dirty="0" err="1" smtClean="0"/>
              <a:t>of</a:t>
            </a:r>
            <a:r>
              <a:rPr lang="it-IT" sz="2000" dirty="0" smtClean="0"/>
              <a:t> Timing </a:t>
            </a:r>
            <a:r>
              <a:rPr lang="it-IT" sz="2000" dirty="0" err="1" smtClean="0"/>
              <a:t>Counter</a:t>
            </a:r>
            <a:r>
              <a:rPr lang="it-IT" sz="2000" dirty="0" smtClean="0"/>
              <a:t> </a:t>
            </a:r>
            <a:r>
              <a:rPr lang="it-IT" sz="2000" dirty="0" err="1" smtClean="0"/>
              <a:t>with</a:t>
            </a:r>
            <a:r>
              <a:rPr lang="it-IT" sz="2000" dirty="0" smtClean="0"/>
              <a:t> </a:t>
            </a:r>
            <a:r>
              <a:rPr lang="it-IT" sz="2000" dirty="0" err="1" smtClean="0"/>
              <a:t>fibers</a:t>
            </a:r>
            <a:r>
              <a:rPr lang="it-IT" sz="2000" dirty="0" smtClean="0"/>
              <a:t> </a:t>
            </a:r>
            <a:r>
              <a:rPr lang="it-IT" sz="2000" dirty="0" err="1" smtClean="0"/>
              <a:t>exposed</a:t>
            </a:r>
            <a:endParaRPr lang="it-IT" sz="2000" dirty="0"/>
          </a:p>
        </p:txBody>
      </p:sp>
      <p:sp>
        <p:nvSpPr>
          <p:cNvPr id="94" name="Rectangle 93"/>
          <p:cNvSpPr/>
          <p:nvPr/>
        </p:nvSpPr>
        <p:spPr>
          <a:xfrm>
            <a:off x="16534687" y="31461015"/>
            <a:ext cx="6358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000" dirty="0" err="1" smtClean="0">
                <a:solidFill>
                  <a:prstClr val="black"/>
                </a:solidFill>
              </a:rPr>
              <a:t>Time</a:t>
            </a:r>
            <a:r>
              <a:rPr lang="it-IT" sz="2000" dirty="0" smtClean="0">
                <a:solidFill>
                  <a:prstClr val="black"/>
                </a:solidFill>
              </a:rPr>
              <a:t> vs </a:t>
            </a:r>
            <a:r>
              <a:rPr lang="it-IT" sz="2000" dirty="0" err="1" smtClean="0">
                <a:solidFill>
                  <a:prstClr val="black"/>
                </a:solidFill>
              </a:rPr>
              <a:t>normalized</a:t>
            </a:r>
            <a:r>
              <a:rPr lang="it-IT" sz="2000" dirty="0" smtClean="0">
                <a:solidFill>
                  <a:prstClr val="black"/>
                </a:solidFill>
              </a:rPr>
              <a:t> </a:t>
            </a:r>
            <a:r>
              <a:rPr lang="it-IT" sz="2000" dirty="0" err="1" smtClean="0">
                <a:solidFill>
                  <a:prstClr val="black"/>
                </a:solidFill>
              </a:rPr>
              <a:t>amplitude</a:t>
            </a:r>
            <a:r>
              <a:rPr lang="it-IT" sz="2000" dirty="0" smtClean="0">
                <a:solidFill>
                  <a:prstClr val="black"/>
                </a:solidFill>
              </a:rPr>
              <a:t> plot </a:t>
            </a:r>
            <a:r>
              <a:rPr lang="it-IT" sz="2000" dirty="0" err="1" smtClean="0">
                <a:solidFill>
                  <a:prstClr val="black"/>
                </a:solidFill>
              </a:rPr>
              <a:t>with</a:t>
            </a:r>
            <a:r>
              <a:rPr lang="it-IT" sz="2000" dirty="0" smtClean="0">
                <a:solidFill>
                  <a:prstClr val="black"/>
                </a:solidFill>
              </a:rPr>
              <a:t> </a:t>
            </a:r>
            <a:r>
              <a:rPr lang="it-IT" sz="2000" dirty="0" err="1" smtClean="0">
                <a:solidFill>
                  <a:prstClr val="black"/>
                </a:solidFill>
              </a:rPr>
              <a:t>fit</a:t>
            </a:r>
            <a:r>
              <a:rPr lang="it-IT" sz="2000" dirty="0" smtClean="0">
                <a:solidFill>
                  <a:prstClr val="black"/>
                </a:solidFill>
              </a:rPr>
              <a:t> </a:t>
            </a:r>
            <a:r>
              <a:rPr lang="it-IT" sz="2000" dirty="0" err="1" smtClean="0">
                <a:solidFill>
                  <a:prstClr val="black"/>
                </a:solidFill>
              </a:rPr>
              <a:t>superimposed</a:t>
            </a:r>
            <a:endParaRPr lang="it-IT" sz="2000" dirty="0">
              <a:solidFill>
                <a:prstClr val="black"/>
              </a:solidFill>
            </a:endParaRPr>
          </a:p>
        </p:txBody>
      </p:sp>
      <p:pic>
        <p:nvPicPr>
          <p:cNvPr id="95" name="Picture 94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25"/>
              <a:stretch>
                <a:fillRect/>
              </a:stretch>
            </p:blipFill>
          </mc:Fallback>
        </mc:AlternateContent>
        <p:spPr>
          <a:xfrm>
            <a:off x="23366178" y="33525239"/>
            <a:ext cx="2116372" cy="506658"/>
          </a:xfrm>
          <a:prstGeom prst="rect">
            <a:avLst/>
          </a:prstGeom>
        </p:spPr>
      </p:pic>
      <p:pic>
        <p:nvPicPr>
          <p:cNvPr id="97" name="Picture 96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27"/>
              <a:stretch>
                <a:fillRect/>
              </a:stretch>
            </p:blipFill>
          </mc:Fallback>
        </mc:AlternateContent>
        <p:spPr>
          <a:xfrm>
            <a:off x="24760886" y="36145881"/>
            <a:ext cx="1788464" cy="287244"/>
          </a:xfrm>
          <a:prstGeom prst="rect">
            <a:avLst/>
          </a:prstGeom>
        </p:spPr>
      </p:pic>
      <p:pic>
        <p:nvPicPr>
          <p:cNvPr id="63" name="Picture 62" descr="rivelatoretrasversosmall.jpg"/>
          <p:cNvPicPr>
            <a:picLocks noChangeAspect="1"/>
          </p:cNvPicPr>
          <p:nvPr/>
        </p:nvPicPr>
        <p:blipFill>
          <a:blip r:embed="rId28"/>
          <a:srcRect t="5616" b="7019"/>
          <a:stretch>
            <a:fillRect/>
          </a:stretch>
        </p:blipFill>
        <p:spPr>
          <a:xfrm>
            <a:off x="11852577" y="10906125"/>
            <a:ext cx="7535357" cy="9044227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20300396" y="31065371"/>
            <a:ext cx="2057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Normalized</a:t>
            </a:r>
            <a:r>
              <a:rPr lang="it-IT" sz="1600" dirty="0" smtClean="0"/>
              <a:t> </a:t>
            </a:r>
            <a:r>
              <a:rPr lang="it-IT" sz="1600" dirty="0" err="1" smtClean="0"/>
              <a:t>Amplitude</a:t>
            </a:r>
            <a:endParaRPr lang="it-IT" sz="1600" dirty="0"/>
          </a:p>
        </p:txBody>
      </p:sp>
      <p:sp>
        <p:nvSpPr>
          <p:cNvPr id="66" name="TextBox 65"/>
          <p:cNvSpPr txBox="1"/>
          <p:nvPr/>
        </p:nvSpPr>
        <p:spPr>
          <a:xfrm rot="16200000">
            <a:off x="16164927" y="27462748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Time</a:t>
            </a:r>
            <a:r>
              <a:rPr lang="it-IT" sz="1600" dirty="0" smtClean="0"/>
              <a:t> [</a:t>
            </a:r>
            <a:r>
              <a:rPr lang="it-IT" sz="1600" dirty="0" err="1" smtClean="0"/>
              <a:t>ns</a:t>
            </a:r>
            <a:r>
              <a:rPr lang="it-IT" sz="1600" dirty="0" smtClean="0"/>
              <a:t>]</a:t>
            </a:r>
            <a:endParaRPr lang="it-IT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2992</TotalTime>
  <Words>902</Words>
  <Application>Microsoft Macintosh PowerPoint</Application>
  <PresentationFormat>Custom</PresentationFormat>
  <Paragraphs>136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Matteo De Gerone</dc:creator>
  <cp:lastModifiedBy>Matteo De Gerone</cp:lastModifiedBy>
  <cp:revision>199</cp:revision>
  <cp:lastPrinted>2010-10-28T10:03:45Z</cp:lastPrinted>
  <dcterms:created xsi:type="dcterms:W3CDTF">2010-10-28T11:05:50Z</dcterms:created>
  <dcterms:modified xsi:type="dcterms:W3CDTF">2010-10-28T11:06:34Z</dcterms:modified>
</cp:coreProperties>
</file>